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8" r:id="rId12"/>
    <p:sldId id="267" r:id="rId13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92BA"/>
    <a:srgbClr val="94AF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640"/>
  </p:normalViewPr>
  <p:slideViewPr>
    <p:cSldViewPr snapToGrid="0">
      <p:cViewPr>
        <p:scale>
          <a:sx n="48" d="100"/>
          <a:sy n="48" d="100"/>
        </p:scale>
        <p:origin x="2072" y="1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F2BD8F-F801-DD49-967B-0720CF7904B9}" type="doc">
      <dgm:prSet loTypeId="urn:microsoft.com/office/officeart/2005/8/layout/hList1" loCatId="list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BC0A3633-03C4-3243-BB52-4AA4FB76D18B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סיפור הרקע: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FBCC913-4108-734A-BF21-6BE2963E885B}" type="parTrans" cxnId="{1B572516-F998-8F4A-B8FA-11A3A74A27F0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61EF125-1832-5F41-B2FB-6061FC957A0D}" type="sibTrans" cxnId="{1B572516-F998-8F4A-B8FA-11A3A74A27F0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2345F22-3DD2-B142-BC44-25DD9074E12D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העלילה הפשוטה אך החביבה על פֶּני הפינגווינית שהולכת לאיבוד ומנסה לחזור הביתה.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29B6AE4-C8FC-FB49-BC56-B3A113939DA2}" type="parTrans" cxnId="{BC605F03-5ECB-5542-B76C-AFF4D9E31F6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40D57E6-B16C-E040-A404-CBB05ADB9C27}" type="sibTrans" cxnId="{BC605F03-5ECB-5542-B76C-AFF4D9E31F6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94797D-F32E-F94B-A3FA-6EB267545E96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השילוב של פינגווינים ועולם חורפי מוסיף קסם ייחודי שהופך את המשחק לנגיש ומזמין.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7EA1A49-D6EB-B24A-AF08-A0FD85755365}" type="parTrans" cxnId="{F1929225-49E8-3243-8923-4F81D54843DF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C64E499-59B8-F04A-8C28-6605174E4BDD}" type="sibTrans" cxnId="{F1929225-49E8-3243-8923-4F81D54843DF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3B7609E-8CD2-B646-B9BB-00C3CFB0EE9E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אתגר (ניהול זמן):</a:t>
          </a:r>
          <a:endParaRPr lang="en-IL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8D1A0ED-B8F7-C349-8014-D31C4E7FD91C}" type="parTrans" cxnId="{B7191CF0-4378-594A-9775-E9B9B92C484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1F615E8-117E-0041-B947-AD2EC35DFBC2}" type="sibTrans" cxnId="{B7191CF0-4378-594A-9775-E9B9B92C484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2665EB3-977B-9344-9187-A439D6EE80B1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המשחק מצטיין בז'אנר </a:t>
          </a:r>
          <a:r>
            <a:rPr lang="he-IL" b="1" i="0">
              <a:latin typeface="Calibri" panose="020F0502020204030204" pitchFamily="34" charset="0"/>
              <a:cs typeface="Calibri" panose="020F0502020204030204" pitchFamily="34" charset="0"/>
            </a:rPr>
            <a:t>ניהול הזמן</a:t>
          </a:r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 עם רמות מאתגרות שמגבירות את הקצב בהדרגה.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1C6643C-68C6-BE42-9EFD-8D2A00D58CB8}" type="parTrans" cxnId="{5BCC8908-EEEC-C649-BC88-9027B88A4E71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ACA958C-80B2-A04E-ACCF-AC46BBF686DF}" type="sibTrans" cxnId="{5BCC8908-EEEC-C649-BC88-9027B88A4E71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D3025-FED7-7141-8E3C-A16E5F3B475C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השחקן נדרש לתכנן, </a:t>
          </a:r>
          <a:r>
            <a:rPr lang="he-IL" b="0" i="0" dirty="0" err="1">
              <a:latin typeface="Calibri" panose="020F0502020204030204" pitchFamily="34" charset="0"/>
              <a:cs typeface="Calibri" panose="020F0502020204030204" pitchFamily="34" charset="0"/>
            </a:rPr>
            <a:t>לתעדף</a:t>
          </a:r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 משימות ולהשתפר בכל רמה, מה שמוסיף תחושת הישג וסיפוק.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D9AEAD6-D708-6C47-9F21-25EBF9E05613}" type="parTrans" cxnId="{7A7A39C6-A302-4C4C-B10A-D8C1B34AFED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252EFF5-FD92-B641-A9C2-C594DAD7F436}" type="sibTrans" cxnId="{7A7A39C6-A302-4C4C-B10A-D8C1B34AFED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6DB442-17E9-5A47-9F64-6B84635F4B9C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דמויות ייחודיות: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BC272E6-1654-514A-8623-D05A83F1FF32}" type="parTrans" cxnId="{2F3E8728-FD60-284F-A670-C7694503F97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7B649B4-F292-0046-8904-785DC03FD792}" type="sibTrans" cxnId="{2F3E8728-FD60-284F-A670-C7694503F97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C3255B8-3C73-FA4B-9E34-FF55E9C7AE33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הדמויות החמודות של הפינגווינים מספקות חוויית משחק קלילה ומהנה.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701958D-AC0E-AC42-82D3-05555FCC83D9}" type="parTrans" cxnId="{245C2C2F-9517-9E41-83B9-BA0A7739A14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ADCBEC6-F32E-D14A-961B-0C4F94BB18D1}" type="sibTrans" cxnId="{245C2C2F-9517-9E41-83B9-BA0A7739A14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D586AA8-53B3-D848-BD3A-4C8879FD4B49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ההתנהגויות המגוונות של הלקוחות (סבלנות שונה, תגובות שונות) מעניקות עומק ואותנטיות לעולם.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8A44965-4601-B843-9B27-D3A0A7E129B9}" type="parTrans" cxnId="{A22E2146-4BF4-4C46-8F0B-160702909C6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41AE7E7-5F0B-CC46-8F5A-AB5F8A97D05E}" type="sibTrans" cxnId="{A22E2146-4BF4-4C46-8F0B-160702909C6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47B1F18-D813-E442-991D-48A49221BDAB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משוב </a:t>
          </a:r>
          <a:r>
            <a:rPr lang="he-IL" b="1" i="0" dirty="0" err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מיידי</a:t>
          </a:r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:</a:t>
          </a:r>
          <a:endParaRPr lang="en-IL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DBCE93A-F691-A647-9DEE-F08D2C66B8BC}" type="parTrans" cxnId="{5948DE63-65EF-5940-B9B3-F0B1BBC2188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324C7F2-17E2-0C49-B830-AB211096F481}" type="sibTrans" cxnId="{5948DE63-65EF-5940-B9B3-F0B1BBC2188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73CA3F1-65BB-D34C-9187-125F7B693EEA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המשוב הרגשי (חיוך/כעס של הלקוחות) והמשוב הכמותי (רווחים) הופכים את חוויית המשחק לאינטואיטיבית וממכרת.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249A807-9E29-6245-8588-814990FBF85B}" type="parTrans" cxnId="{B9247AC7-B8EA-C549-B5B4-A9F4B4D89B5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367E87C-8D78-204C-A959-325D3DDB3204}" type="sibTrans" cxnId="{B9247AC7-B8EA-C549-B5B4-A9F4B4D89B5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B586055-C5C7-5844-B80E-AF59C9C469A1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השדרוגים מחזקים את ההתקדמות ואת תחושת השליטה של השחקן.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62BEFCF-A359-0D4E-98DF-4DBF5EA83BEB}" type="parTrans" cxnId="{DA92DF79-8288-D748-B5D7-9181F2A9E7D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0885EF1-B0C0-7B43-B65C-891D8F2BDCD8}" type="sibTrans" cxnId="{DA92DF79-8288-D748-B5D7-9181F2A9E7D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AFAB7F6-4347-E34F-822A-C8043C081909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עיצוב העולם: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A85F3F6-83F6-2A41-9A44-8A76F1E8D54D}" type="parTrans" cxnId="{0D5D0171-59D9-2440-BE76-849C98AD35B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9834495-2B40-8B42-B9C4-E021D0771F27}" type="sibTrans" cxnId="{0D5D0171-59D9-2440-BE76-849C98AD35B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4763CB1-B4E7-F14E-8586-BD34984A5B5E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הגרפיקה הצבעונית והאווירה החורפית יוצרים עולם ייחודי ואסתטי.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F08D8D-329B-5840-9314-8545868C6607}" type="parTrans" cxnId="{E062EE68-DC1D-9A4B-A3E7-479BCEE0DCEA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987A5F9-E2BC-5F42-9266-5CCCD65F11BD}" type="sibTrans" cxnId="{E062EE68-DC1D-9A4B-A3E7-479BCEE0DCEA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3C140D1-01AC-A34D-8362-98265CDB71F4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המסעדות מתפתחות לאורך המשחק, ומספקות תחושה של גיוון והתקדמות.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21375A1-4C22-2E48-B71F-5529379C63E7}" type="parTrans" cxnId="{DDC9F319-42C4-AF47-A319-84DE9602C645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337C720-DC74-F746-9E55-A9B992E9AC78}" type="sibTrans" cxnId="{DDC9F319-42C4-AF47-A319-84DE9602C645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59A2243-6C39-0042-BC65-1ED454A3A2B9}" type="pres">
      <dgm:prSet presAssocID="{69F2BD8F-F801-DD49-967B-0720CF7904B9}" presName="Name0" presStyleCnt="0">
        <dgm:presLayoutVars>
          <dgm:dir/>
          <dgm:animLvl val="lvl"/>
          <dgm:resizeHandles val="exact"/>
        </dgm:presLayoutVars>
      </dgm:prSet>
      <dgm:spPr/>
    </dgm:pt>
    <dgm:pt modelId="{1A798182-EDF4-F140-BF7B-5A86FBD20B8D}" type="pres">
      <dgm:prSet presAssocID="{BC0A3633-03C4-3243-BB52-4AA4FB76D18B}" presName="composite" presStyleCnt="0"/>
      <dgm:spPr/>
    </dgm:pt>
    <dgm:pt modelId="{EDC47F1D-4B5A-7342-904C-D45CD3BC28AC}" type="pres">
      <dgm:prSet presAssocID="{BC0A3633-03C4-3243-BB52-4AA4FB76D18B}" presName="parTx" presStyleLbl="alignNode1" presStyleIdx="0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F3AF3FB2-B3DE-1D42-8822-5745A584C9BB}" type="pres">
      <dgm:prSet presAssocID="{BC0A3633-03C4-3243-BB52-4AA4FB76D18B}" presName="desTx" presStyleLbl="alignAccFollowNode1" presStyleIdx="0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D99DDAC9-E0FA-F645-AFD6-83655797626B}" type="pres">
      <dgm:prSet presAssocID="{661EF125-1832-5F41-B2FB-6061FC957A0D}" presName="space" presStyleCnt="0"/>
      <dgm:spPr/>
    </dgm:pt>
    <dgm:pt modelId="{05DB7899-418C-5C45-8D50-E53A22173BDE}" type="pres">
      <dgm:prSet presAssocID="{83B7609E-8CD2-B646-B9BB-00C3CFB0EE9E}" presName="composite" presStyleCnt="0"/>
      <dgm:spPr/>
    </dgm:pt>
    <dgm:pt modelId="{ED9DA73F-42C2-5747-A652-69E4C17F989F}" type="pres">
      <dgm:prSet presAssocID="{83B7609E-8CD2-B646-B9BB-00C3CFB0EE9E}" presName="parTx" presStyleLbl="alignNode1" presStyleIdx="1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FCA7EB7A-30BB-A54F-A1EA-B67BD7C4EF43}" type="pres">
      <dgm:prSet presAssocID="{83B7609E-8CD2-B646-B9BB-00C3CFB0EE9E}" presName="desTx" presStyleLbl="alignAccFollowNode1" presStyleIdx="1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CCBC8182-41DB-F748-AAFF-DB44EA27ACD7}" type="pres">
      <dgm:prSet presAssocID="{D1F615E8-117E-0041-B947-AD2EC35DFBC2}" presName="space" presStyleCnt="0"/>
      <dgm:spPr/>
    </dgm:pt>
    <dgm:pt modelId="{7D221C3C-53A6-B14B-961C-30425B78AD9C}" type="pres">
      <dgm:prSet presAssocID="{256DB442-17E9-5A47-9F64-6B84635F4B9C}" presName="composite" presStyleCnt="0"/>
      <dgm:spPr/>
    </dgm:pt>
    <dgm:pt modelId="{80B07ECD-0BED-FD49-AF33-13F5463FA42F}" type="pres">
      <dgm:prSet presAssocID="{256DB442-17E9-5A47-9F64-6B84635F4B9C}" presName="parTx" presStyleLbl="alignNode1" presStyleIdx="2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4D49CD2-1F14-5447-9164-39F42F621B87}" type="pres">
      <dgm:prSet presAssocID="{256DB442-17E9-5A47-9F64-6B84635F4B9C}" presName="desTx" presStyleLbl="alignAccFollowNode1" presStyleIdx="2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523348FF-6BFC-7C4D-9F3C-2FDEC30471F2}" type="pres">
      <dgm:prSet presAssocID="{B7B649B4-F292-0046-8904-785DC03FD792}" presName="space" presStyleCnt="0"/>
      <dgm:spPr/>
    </dgm:pt>
    <dgm:pt modelId="{3383C8F5-4471-7E44-B252-01609EFDB640}" type="pres">
      <dgm:prSet presAssocID="{847B1F18-D813-E442-991D-48A49221BDAB}" presName="composite" presStyleCnt="0"/>
      <dgm:spPr/>
    </dgm:pt>
    <dgm:pt modelId="{FFA75BB6-707A-2942-9D53-FAFAA72AB913}" type="pres">
      <dgm:prSet presAssocID="{847B1F18-D813-E442-991D-48A49221BDAB}" presName="parTx" presStyleLbl="alignNode1" presStyleIdx="3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BCE8A0B7-2F68-7D41-95F6-AE2197E1FF52}" type="pres">
      <dgm:prSet presAssocID="{847B1F18-D813-E442-991D-48A49221BDAB}" presName="desTx" presStyleLbl="alignAccFollowNode1" presStyleIdx="3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4379252E-0024-FC44-B70F-9A1BDE975F42}" type="pres">
      <dgm:prSet presAssocID="{9324C7F2-17E2-0C49-B830-AB211096F481}" presName="space" presStyleCnt="0"/>
      <dgm:spPr/>
    </dgm:pt>
    <dgm:pt modelId="{9E28C86B-BC89-8E43-9F4B-3703584663AD}" type="pres">
      <dgm:prSet presAssocID="{7AFAB7F6-4347-E34F-822A-C8043C081909}" presName="composite" presStyleCnt="0"/>
      <dgm:spPr/>
    </dgm:pt>
    <dgm:pt modelId="{CE8831BE-BA47-6B42-B7FE-B891D0BFDEAD}" type="pres">
      <dgm:prSet presAssocID="{7AFAB7F6-4347-E34F-822A-C8043C081909}" presName="parTx" presStyleLbl="alignNode1" presStyleIdx="4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A7A1B2AA-0463-5B44-8937-B5AE943539EF}" type="pres">
      <dgm:prSet presAssocID="{7AFAB7F6-4347-E34F-822A-C8043C081909}" presName="desTx" presStyleLbl="alignAccFollowNode1" presStyleIdx="4" presStyleCnt="5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BC605F03-5ECB-5542-B76C-AFF4D9E31F63}" srcId="{BC0A3633-03C4-3243-BB52-4AA4FB76D18B}" destId="{12345F22-3DD2-B142-BC44-25DD9074E12D}" srcOrd="0" destOrd="0" parTransId="{D29B6AE4-C8FC-FB49-BC56-B3A113939DA2}" sibTransId="{B40D57E6-B16C-E040-A404-CBB05ADB9C27}"/>
    <dgm:cxn modelId="{5BCC8908-EEEC-C649-BC88-9027B88A4E71}" srcId="{83B7609E-8CD2-B646-B9BB-00C3CFB0EE9E}" destId="{72665EB3-977B-9344-9187-A439D6EE80B1}" srcOrd="0" destOrd="0" parTransId="{D1C6643C-68C6-BE42-9EFD-8D2A00D58CB8}" sibTransId="{6ACA958C-80B2-A04E-ACCF-AC46BBF686DF}"/>
    <dgm:cxn modelId="{1B572516-F998-8F4A-B8FA-11A3A74A27F0}" srcId="{69F2BD8F-F801-DD49-967B-0720CF7904B9}" destId="{BC0A3633-03C4-3243-BB52-4AA4FB76D18B}" srcOrd="0" destOrd="0" parTransId="{EFBCC913-4108-734A-BF21-6BE2963E885B}" sibTransId="{661EF125-1832-5F41-B2FB-6061FC957A0D}"/>
    <dgm:cxn modelId="{DDC9F319-42C4-AF47-A319-84DE9602C645}" srcId="{7AFAB7F6-4347-E34F-822A-C8043C081909}" destId="{D3C140D1-01AC-A34D-8362-98265CDB71F4}" srcOrd="1" destOrd="0" parTransId="{E21375A1-4C22-2E48-B71F-5529379C63E7}" sibTransId="{E337C720-DC74-F746-9E55-A9B992E9AC78}"/>
    <dgm:cxn modelId="{F1929225-49E8-3243-8923-4F81D54843DF}" srcId="{BC0A3633-03C4-3243-BB52-4AA4FB76D18B}" destId="{4B94797D-F32E-F94B-A3FA-6EB267545E96}" srcOrd="1" destOrd="0" parTransId="{C7EA1A49-D6EB-B24A-AF08-A0FD85755365}" sibTransId="{CC64E499-59B8-F04A-8C28-6605174E4BDD}"/>
    <dgm:cxn modelId="{5013EB25-39C8-2343-A9B3-7A413203DCEB}" type="presOf" srcId="{D3C140D1-01AC-A34D-8362-98265CDB71F4}" destId="{A7A1B2AA-0463-5B44-8937-B5AE943539EF}" srcOrd="0" destOrd="1" presId="urn:microsoft.com/office/officeart/2005/8/layout/hList1"/>
    <dgm:cxn modelId="{2F3E8728-FD60-284F-A670-C7694503F972}" srcId="{69F2BD8F-F801-DD49-967B-0720CF7904B9}" destId="{256DB442-17E9-5A47-9F64-6B84635F4B9C}" srcOrd="2" destOrd="0" parTransId="{9BC272E6-1654-514A-8623-D05A83F1FF32}" sibTransId="{B7B649B4-F292-0046-8904-785DC03FD792}"/>
    <dgm:cxn modelId="{245C2C2F-9517-9E41-83B9-BA0A7739A143}" srcId="{256DB442-17E9-5A47-9F64-6B84635F4B9C}" destId="{5C3255B8-3C73-FA4B-9E34-FF55E9C7AE33}" srcOrd="0" destOrd="0" parTransId="{D701958D-AC0E-AC42-82D3-05555FCC83D9}" sibTransId="{4ADCBEC6-F32E-D14A-961B-0C4F94BB18D1}"/>
    <dgm:cxn modelId="{3F39723E-5ED7-834F-A2F6-3E904F63FC28}" type="presOf" srcId="{12345F22-3DD2-B142-BC44-25DD9074E12D}" destId="{F3AF3FB2-B3DE-1D42-8822-5745A584C9BB}" srcOrd="0" destOrd="0" presId="urn:microsoft.com/office/officeart/2005/8/layout/hList1"/>
    <dgm:cxn modelId="{92485041-E4B4-2641-9D92-48A174BF87D1}" type="presOf" srcId="{BC0A3633-03C4-3243-BB52-4AA4FB76D18B}" destId="{EDC47F1D-4B5A-7342-904C-D45CD3BC28AC}" srcOrd="0" destOrd="0" presId="urn:microsoft.com/office/officeart/2005/8/layout/hList1"/>
    <dgm:cxn modelId="{09FAFF41-D9F1-E84F-A851-905CBD9F6BFA}" type="presOf" srcId="{5C3255B8-3C73-FA4B-9E34-FF55E9C7AE33}" destId="{84D49CD2-1F14-5447-9164-39F42F621B87}" srcOrd="0" destOrd="0" presId="urn:microsoft.com/office/officeart/2005/8/layout/hList1"/>
    <dgm:cxn modelId="{A22E2146-4BF4-4C46-8F0B-160702909C6C}" srcId="{256DB442-17E9-5A47-9F64-6B84635F4B9C}" destId="{BD586AA8-53B3-D848-BD3A-4C8879FD4B49}" srcOrd="1" destOrd="0" parTransId="{98A44965-4601-B843-9B27-D3A0A7E129B9}" sibTransId="{E41AE7E7-5F0B-CC46-8F5A-AB5F8A97D05E}"/>
    <dgm:cxn modelId="{FF41C94A-3EA8-0C46-8145-7F3327CE8C56}" type="presOf" srcId="{72665EB3-977B-9344-9187-A439D6EE80B1}" destId="{FCA7EB7A-30BB-A54F-A1EA-B67BD7C4EF43}" srcOrd="0" destOrd="0" presId="urn:microsoft.com/office/officeart/2005/8/layout/hList1"/>
    <dgm:cxn modelId="{CA1CC555-905B-9749-961C-65252F79B5FE}" type="presOf" srcId="{84763CB1-B4E7-F14E-8586-BD34984A5B5E}" destId="{A7A1B2AA-0463-5B44-8937-B5AE943539EF}" srcOrd="0" destOrd="0" presId="urn:microsoft.com/office/officeart/2005/8/layout/hList1"/>
    <dgm:cxn modelId="{8D9E8759-1775-0E4A-B734-A181034B88D0}" type="presOf" srcId="{69F2BD8F-F801-DD49-967B-0720CF7904B9}" destId="{859A2243-6C39-0042-BC65-1ED454A3A2B9}" srcOrd="0" destOrd="0" presId="urn:microsoft.com/office/officeart/2005/8/layout/hList1"/>
    <dgm:cxn modelId="{5948DE63-65EF-5940-B9B3-F0B1BBC21886}" srcId="{69F2BD8F-F801-DD49-967B-0720CF7904B9}" destId="{847B1F18-D813-E442-991D-48A49221BDAB}" srcOrd="3" destOrd="0" parTransId="{5DBCE93A-F691-A647-9DEE-F08D2C66B8BC}" sibTransId="{9324C7F2-17E2-0C49-B830-AB211096F481}"/>
    <dgm:cxn modelId="{E062EE68-DC1D-9A4B-A3E7-479BCEE0DCEA}" srcId="{7AFAB7F6-4347-E34F-822A-C8043C081909}" destId="{84763CB1-B4E7-F14E-8586-BD34984A5B5E}" srcOrd="0" destOrd="0" parTransId="{1DF08D8D-329B-5840-9314-8545868C6607}" sibTransId="{3987A5F9-E2BC-5F42-9266-5CCCD65F11BD}"/>
    <dgm:cxn modelId="{0D5D0171-59D9-2440-BE76-849C98AD35B2}" srcId="{69F2BD8F-F801-DD49-967B-0720CF7904B9}" destId="{7AFAB7F6-4347-E34F-822A-C8043C081909}" srcOrd="4" destOrd="0" parTransId="{CA85F3F6-83F6-2A41-9A44-8A76F1E8D54D}" sibTransId="{09834495-2B40-8B42-B9C4-E021D0771F27}"/>
    <dgm:cxn modelId="{8FAABD77-34C3-4948-831F-4F8FE5423779}" type="presOf" srcId="{6B586055-C5C7-5844-B80E-AF59C9C469A1}" destId="{BCE8A0B7-2F68-7D41-95F6-AE2197E1FF52}" srcOrd="0" destOrd="1" presId="urn:microsoft.com/office/officeart/2005/8/layout/hList1"/>
    <dgm:cxn modelId="{DA92DF79-8288-D748-B5D7-9181F2A9E7D3}" srcId="{847B1F18-D813-E442-991D-48A49221BDAB}" destId="{6B586055-C5C7-5844-B80E-AF59C9C469A1}" srcOrd="1" destOrd="0" parTransId="{962BEFCF-A359-0D4E-98DF-4DBF5EA83BEB}" sibTransId="{D0885EF1-B0C0-7B43-B65C-891D8F2BDCD8}"/>
    <dgm:cxn modelId="{C16A5791-9605-CC48-8D9B-9FBFE111903B}" type="presOf" srcId="{7AFAB7F6-4347-E34F-822A-C8043C081909}" destId="{CE8831BE-BA47-6B42-B7FE-B891D0BFDEAD}" srcOrd="0" destOrd="0" presId="urn:microsoft.com/office/officeart/2005/8/layout/hList1"/>
    <dgm:cxn modelId="{6CF69598-63B7-5D41-8F39-F7E8F3031DD6}" type="presOf" srcId="{BD586AA8-53B3-D848-BD3A-4C8879FD4B49}" destId="{84D49CD2-1F14-5447-9164-39F42F621B87}" srcOrd="0" destOrd="1" presId="urn:microsoft.com/office/officeart/2005/8/layout/hList1"/>
    <dgm:cxn modelId="{47589E99-E8E5-B243-AEBA-638B4FDAFDEC}" type="presOf" srcId="{256DB442-17E9-5A47-9F64-6B84635F4B9C}" destId="{80B07ECD-0BED-FD49-AF33-13F5463FA42F}" srcOrd="0" destOrd="0" presId="urn:microsoft.com/office/officeart/2005/8/layout/hList1"/>
    <dgm:cxn modelId="{AA9CF8A3-2D99-D143-8FB1-547916396BAD}" type="presOf" srcId="{4B94797D-F32E-F94B-A3FA-6EB267545E96}" destId="{F3AF3FB2-B3DE-1D42-8822-5745A584C9BB}" srcOrd="0" destOrd="1" presId="urn:microsoft.com/office/officeart/2005/8/layout/hList1"/>
    <dgm:cxn modelId="{90CC46A4-8A75-074F-802A-01383128BD33}" type="presOf" srcId="{83B7609E-8CD2-B646-B9BB-00C3CFB0EE9E}" destId="{ED9DA73F-42C2-5747-A652-69E4C17F989F}" srcOrd="0" destOrd="0" presId="urn:microsoft.com/office/officeart/2005/8/layout/hList1"/>
    <dgm:cxn modelId="{7A7A39C6-A302-4C4C-B10A-D8C1B34AFEDC}" srcId="{83B7609E-8CD2-B646-B9BB-00C3CFB0EE9E}" destId="{4B8D3025-FED7-7141-8E3C-A16E5F3B475C}" srcOrd="1" destOrd="0" parTransId="{0D9AEAD6-D708-6C47-9F21-25EBF9E05613}" sibTransId="{3252EFF5-FD92-B641-A9C2-C594DAD7F436}"/>
    <dgm:cxn modelId="{B9247AC7-B8EA-C549-B5B4-A9F4B4D89B52}" srcId="{847B1F18-D813-E442-991D-48A49221BDAB}" destId="{373CA3F1-65BB-D34C-9187-125F7B693EEA}" srcOrd="0" destOrd="0" parTransId="{B249A807-9E29-6245-8588-814990FBF85B}" sibTransId="{E367E87C-8D78-204C-A959-325D3DDB3204}"/>
    <dgm:cxn modelId="{509D2ECB-8035-3D45-A5F3-BB0C4C3D3A16}" type="presOf" srcId="{4B8D3025-FED7-7141-8E3C-A16E5F3B475C}" destId="{FCA7EB7A-30BB-A54F-A1EA-B67BD7C4EF43}" srcOrd="0" destOrd="1" presId="urn:microsoft.com/office/officeart/2005/8/layout/hList1"/>
    <dgm:cxn modelId="{D3A3FECB-ACB5-AA49-A683-1577AA84925B}" type="presOf" srcId="{373CA3F1-65BB-D34C-9187-125F7B693EEA}" destId="{BCE8A0B7-2F68-7D41-95F6-AE2197E1FF52}" srcOrd="0" destOrd="0" presId="urn:microsoft.com/office/officeart/2005/8/layout/hList1"/>
    <dgm:cxn modelId="{B7191CF0-4378-594A-9775-E9B9B92C4846}" srcId="{69F2BD8F-F801-DD49-967B-0720CF7904B9}" destId="{83B7609E-8CD2-B646-B9BB-00C3CFB0EE9E}" srcOrd="1" destOrd="0" parTransId="{48D1A0ED-B8F7-C349-8014-D31C4E7FD91C}" sibTransId="{D1F615E8-117E-0041-B947-AD2EC35DFBC2}"/>
    <dgm:cxn modelId="{D2F3E2F5-A9A3-E545-B287-0D6D5E644751}" type="presOf" srcId="{847B1F18-D813-E442-991D-48A49221BDAB}" destId="{FFA75BB6-707A-2942-9D53-FAFAA72AB913}" srcOrd="0" destOrd="0" presId="urn:microsoft.com/office/officeart/2005/8/layout/hList1"/>
    <dgm:cxn modelId="{3FF4F5F0-5E3C-144E-99D0-27589C8ECE42}" type="presParOf" srcId="{859A2243-6C39-0042-BC65-1ED454A3A2B9}" destId="{1A798182-EDF4-F140-BF7B-5A86FBD20B8D}" srcOrd="0" destOrd="0" presId="urn:microsoft.com/office/officeart/2005/8/layout/hList1"/>
    <dgm:cxn modelId="{9936D8DC-847F-624E-8EDF-A3A0AAEB43D2}" type="presParOf" srcId="{1A798182-EDF4-F140-BF7B-5A86FBD20B8D}" destId="{EDC47F1D-4B5A-7342-904C-D45CD3BC28AC}" srcOrd="0" destOrd="0" presId="urn:microsoft.com/office/officeart/2005/8/layout/hList1"/>
    <dgm:cxn modelId="{1F6FB561-5E8A-014B-972A-E53763570379}" type="presParOf" srcId="{1A798182-EDF4-F140-BF7B-5A86FBD20B8D}" destId="{F3AF3FB2-B3DE-1D42-8822-5745A584C9BB}" srcOrd="1" destOrd="0" presId="urn:microsoft.com/office/officeart/2005/8/layout/hList1"/>
    <dgm:cxn modelId="{590687F9-C346-B641-842A-B6AC42741C41}" type="presParOf" srcId="{859A2243-6C39-0042-BC65-1ED454A3A2B9}" destId="{D99DDAC9-E0FA-F645-AFD6-83655797626B}" srcOrd="1" destOrd="0" presId="urn:microsoft.com/office/officeart/2005/8/layout/hList1"/>
    <dgm:cxn modelId="{91BA7103-9421-CB40-96AC-2EC71B5B6127}" type="presParOf" srcId="{859A2243-6C39-0042-BC65-1ED454A3A2B9}" destId="{05DB7899-418C-5C45-8D50-E53A22173BDE}" srcOrd="2" destOrd="0" presId="urn:microsoft.com/office/officeart/2005/8/layout/hList1"/>
    <dgm:cxn modelId="{9F53ECA2-3F60-4044-991A-6A9CADD8404A}" type="presParOf" srcId="{05DB7899-418C-5C45-8D50-E53A22173BDE}" destId="{ED9DA73F-42C2-5747-A652-69E4C17F989F}" srcOrd="0" destOrd="0" presId="urn:microsoft.com/office/officeart/2005/8/layout/hList1"/>
    <dgm:cxn modelId="{438C4548-F3B0-E542-8347-5BAEED28AA87}" type="presParOf" srcId="{05DB7899-418C-5C45-8D50-E53A22173BDE}" destId="{FCA7EB7A-30BB-A54F-A1EA-B67BD7C4EF43}" srcOrd="1" destOrd="0" presId="urn:microsoft.com/office/officeart/2005/8/layout/hList1"/>
    <dgm:cxn modelId="{F3CA2F08-7409-5045-908C-8CA57B9DE9B8}" type="presParOf" srcId="{859A2243-6C39-0042-BC65-1ED454A3A2B9}" destId="{CCBC8182-41DB-F748-AAFF-DB44EA27ACD7}" srcOrd="3" destOrd="0" presId="urn:microsoft.com/office/officeart/2005/8/layout/hList1"/>
    <dgm:cxn modelId="{B3AEF5DE-D7C6-4F4B-ACF8-43B406A9D90F}" type="presParOf" srcId="{859A2243-6C39-0042-BC65-1ED454A3A2B9}" destId="{7D221C3C-53A6-B14B-961C-30425B78AD9C}" srcOrd="4" destOrd="0" presId="urn:microsoft.com/office/officeart/2005/8/layout/hList1"/>
    <dgm:cxn modelId="{AA772B85-1681-2947-B665-90DD60F491F1}" type="presParOf" srcId="{7D221C3C-53A6-B14B-961C-30425B78AD9C}" destId="{80B07ECD-0BED-FD49-AF33-13F5463FA42F}" srcOrd="0" destOrd="0" presId="urn:microsoft.com/office/officeart/2005/8/layout/hList1"/>
    <dgm:cxn modelId="{D0C9A4FF-21B0-194E-8603-A4D8592153E0}" type="presParOf" srcId="{7D221C3C-53A6-B14B-961C-30425B78AD9C}" destId="{84D49CD2-1F14-5447-9164-39F42F621B87}" srcOrd="1" destOrd="0" presId="urn:microsoft.com/office/officeart/2005/8/layout/hList1"/>
    <dgm:cxn modelId="{9EAD79B5-5F76-EA4A-91FE-E324AD49C35A}" type="presParOf" srcId="{859A2243-6C39-0042-BC65-1ED454A3A2B9}" destId="{523348FF-6BFC-7C4D-9F3C-2FDEC30471F2}" srcOrd="5" destOrd="0" presId="urn:microsoft.com/office/officeart/2005/8/layout/hList1"/>
    <dgm:cxn modelId="{026E2F9F-F2FA-1F4E-9762-00F9EB29CF8A}" type="presParOf" srcId="{859A2243-6C39-0042-BC65-1ED454A3A2B9}" destId="{3383C8F5-4471-7E44-B252-01609EFDB640}" srcOrd="6" destOrd="0" presId="urn:microsoft.com/office/officeart/2005/8/layout/hList1"/>
    <dgm:cxn modelId="{C35D573C-00D0-1B44-BAB8-4A87C6C252B5}" type="presParOf" srcId="{3383C8F5-4471-7E44-B252-01609EFDB640}" destId="{FFA75BB6-707A-2942-9D53-FAFAA72AB913}" srcOrd="0" destOrd="0" presId="urn:microsoft.com/office/officeart/2005/8/layout/hList1"/>
    <dgm:cxn modelId="{09DC999F-0D3A-094E-979B-CFF0C6F008BB}" type="presParOf" srcId="{3383C8F5-4471-7E44-B252-01609EFDB640}" destId="{BCE8A0B7-2F68-7D41-95F6-AE2197E1FF52}" srcOrd="1" destOrd="0" presId="urn:microsoft.com/office/officeart/2005/8/layout/hList1"/>
    <dgm:cxn modelId="{91815C83-2D54-6247-BC7A-0206261DACAF}" type="presParOf" srcId="{859A2243-6C39-0042-BC65-1ED454A3A2B9}" destId="{4379252E-0024-FC44-B70F-9A1BDE975F42}" srcOrd="7" destOrd="0" presId="urn:microsoft.com/office/officeart/2005/8/layout/hList1"/>
    <dgm:cxn modelId="{4F6F17F2-A0A3-D945-9480-C529FC010DC7}" type="presParOf" srcId="{859A2243-6C39-0042-BC65-1ED454A3A2B9}" destId="{9E28C86B-BC89-8E43-9F4B-3703584663AD}" srcOrd="8" destOrd="0" presId="urn:microsoft.com/office/officeart/2005/8/layout/hList1"/>
    <dgm:cxn modelId="{FBDEDD45-013D-9B4C-87F4-2A76256A97B1}" type="presParOf" srcId="{9E28C86B-BC89-8E43-9F4B-3703584663AD}" destId="{CE8831BE-BA47-6B42-B7FE-B891D0BFDEAD}" srcOrd="0" destOrd="0" presId="urn:microsoft.com/office/officeart/2005/8/layout/hList1"/>
    <dgm:cxn modelId="{61B7BCE2-C379-7745-8FA2-808718CED18D}" type="presParOf" srcId="{9E28C86B-BC89-8E43-9F4B-3703584663AD}" destId="{A7A1B2AA-0463-5B44-8937-B5AE943539EF}" srcOrd="1" destOrd="0" presId="urn:microsoft.com/office/officeart/2005/8/layout/hList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F2BD8F-F801-DD49-967B-0720CF7904B9}" type="doc">
      <dgm:prSet loTypeId="urn:microsoft.com/office/officeart/2005/8/layout/hList1" loCatId="list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US"/>
        </a:p>
      </dgm:t>
    </dgm:pt>
    <dgm:pt modelId="{BC0A3633-03C4-3243-BB52-4AA4FB76D18B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סיפור הרקע: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FBCC913-4108-734A-BF21-6BE2963E885B}" type="parTrans" cxnId="{1B572516-F998-8F4A-B8FA-11A3A74A27F0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61EF125-1832-5F41-B2FB-6061FC957A0D}" type="sibTrans" cxnId="{1B572516-F998-8F4A-B8FA-11A3A74A27F0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2345F22-3DD2-B142-BC44-25DD9074E12D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העלילה הפשוטה אך החביבה על פֶּני הפינגווינית שהולכת לאיבוד ומנסה לחזור הביתה.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29B6AE4-C8FC-FB49-BC56-B3A113939DA2}" type="parTrans" cxnId="{BC605F03-5ECB-5542-B76C-AFF4D9E31F6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40D57E6-B16C-E040-A404-CBB05ADB9C27}" type="sibTrans" cxnId="{BC605F03-5ECB-5542-B76C-AFF4D9E31F6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94797D-F32E-F94B-A3FA-6EB267545E96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השילוב של פינגווינים ועולם חורפי מוסיף קסם ייחודי שהופך את המשחק לנגיש ומזמין.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7EA1A49-D6EB-B24A-AF08-A0FD85755365}" type="parTrans" cxnId="{F1929225-49E8-3243-8923-4F81D54843DF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C64E499-59B8-F04A-8C28-6605174E4BDD}" type="sibTrans" cxnId="{F1929225-49E8-3243-8923-4F81D54843DF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3B7609E-8CD2-B646-B9BB-00C3CFB0EE9E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אתגר (ניהול זמן):</a:t>
          </a:r>
          <a:endParaRPr lang="en-IL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8D1A0ED-B8F7-C349-8014-D31C4E7FD91C}" type="parTrans" cxnId="{B7191CF0-4378-594A-9775-E9B9B92C484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1F615E8-117E-0041-B947-AD2EC35DFBC2}" type="sibTrans" cxnId="{B7191CF0-4378-594A-9775-E9B9B92C484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2665EB3-977B-9344-9187-A439D6EE80B1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המשחק מצטיין בז'אנר </a:t>
          </a:r>
          <a:r>
            <a:rPr lang="he-IL" b="1" i="0">
              <a:latin typeface="Calibri" panose="020F0502020204030204" pitchFamily="34" charset="0"/>
              <a:cs typeface="Calibri" panose="020F0502020204030204" pitchFamily="34" charset="0"/>
            </a:rPr>
            <a:t>ניהול הזמן</a:t>
          </a:r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 עם רמות מאתגרות שמגבירות את הקצב בהדרגה.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1C6643C-68C6-BE42-9EFD-8D2A00D58CB8}" type="parTrans" cxnId="{5BCC8908-EEEC-C649-BC88-9027B88A4E71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ACA958C-80B2-A04E-ACCF-AC46BBF686DF}" type="sibTrans" cxnId="{5BCC8908-EEEC-C649-BC88-9027B88A4E71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B8D3025-FED7-7141-8E3C-A16E5F3B475C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השחקן נדרש לתכנן, </a:t>
          </a:r>
          <a:r>
            <a:rPr lang="he-IL" b="0" i="0" dirty="0" err="1">
              <a:latin typeface="Calibri" panose="020F0502020204030204" pitchFamily="34" charset="0"/>
              <a:cs typeface="Calibri" panose="020F0502020204030204" pitchFamily="34" charset="0"/>
            </a:rPr>
            <a:t>לתעדף</a:t>
          </a:r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 משימות ולהשתפר בכל רמה, מה שמוסיף תחושת הישג וסיפוק.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D9AEAD6-D708-6C47-9F21-25EBF9E05613}" type="parTrans" cxnId="{7A7A39C6-A302-4C4C-B10A-D8C1B34AFED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252EFF5-FD92-B641-A9C2-C594DAD7F436}" type="sibTrans" cxnId="{7A7A39C6-A302-4C4C-B10A-D8C1B34AFED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56DB442-17E9-5A47-9F64-6B84635F4B9C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דמויות ייחודיות: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BC272E6-1654-514A-8623-D05A83F1FF32}" type="parTrans" cxnId="{2F3E8728-FD60-284F-A670-C7694503F97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7B649B4-F292-0046-8904-785DC03FD792}" type="sibTrans" cxnId="{2F3E8728-FD60-284F-A670-C7694503F97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C3255B8-3C73-FA4B-9E34-FF55E9C7AE33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הדמויות החמודות של הפינגווינים מספקות חוויית משחק קלילה ומהנה.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701958D-AC0E-AC42-82D3-05555FCC83D9}" type="parTrans" cxnId="{245C2C2F-9517-9E41-83B9-BA0A7739A14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ADCBEC6-F32E-D14A-961B-0C4F94BB18D1}" type="sibTrans" cxnId="{245C2C2F-9517-9E41-83B9-BA0A7739A14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D586AA8-53B3-D848-BD3A-4C8879FD4B49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ההתנהגויות המגוונות של הלקוחות (סבלנות שונה, תגובות שונות) מעניקות עומק ואותנטיות לעולם.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8A44965-4601-B843-9B27-D3A0A7E129B9}" type="parTrans" cxnId="{A22E2146-4BF4-4C46-8F0B-160702909C6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41AE7E7-5F0B-CC46-8F5A-AB5F8A97D05E}" type="sibTrans" cxnId="{A22E2146-4BF4-4C46-8F0B-160702909C6C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47B1F18-D813-E442-991D-48A49221BDAB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משוב </a:t>
          </a:r>
          <a:r>
            <a:rPr lang="he-IL" b="1" i="0" dirty="0" err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מיידי</a:t>
          </a:r>
          <a:r>
            <a:rPr lang="he-IL" b="1" i="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:</a:t>
          </a:r>
          <a:endParaRPr lang="en-IL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5DBCE93A-F691-A647-9DEE-F08D2C66B8BC}" type="parTrans" cxnId="{5948DE63-65EF-5940-B9B3-F0B1BBC2188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324C7F2-17E2-0C49-B830-AB211096F481}" type="sibTrans" cxnId="{5948DE63-65EF-5940-B9B3-F0B1BBC21886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73CA3F1-65BB-D34C-9187-125F7B693EEA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המשוב הרגשי (חיוך/כעס של הלקוחות) והמשוב הכמותי (רווחים) הופכים את חוויית המשחק לאינטואיטיבית וממכרת.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249A807-9E29-6245-8588-814990FBF85B}" type="parTrans" cxnId="{B9247AC7-B8EA-C549-B5B4-A9F4B4D89B5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367E87C-8D78-204C-A959-325D3DDB3204}" type="sibTrans" cxnId="{B9247AC7-B8EA-C549-B5B4-A9F4B4D89B5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6B586055-C5C7-5844-B80E-AF59C9C469A1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השדרוגים מחזקים את ההתקדמות ואת תחושת השליטה של השחקן.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962BEFCF-A359-0D4E-98DF-4DBF5EA83BEB}" type="parTrans" cxnId="{DA92DF79-8288-D748-B5D7-9181F2A9E7D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0885EF1-B0C0-7B43-B65C-891D8F2BDCD8}" type="sibTrans" cxnId="{DA92DF79-8288-D748-B5D7-9181F2A9E7D3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AFAB7F6-4347-E34F-822A-C8043C081909}">
      <dgm:prSet/>
      <dgm:spPr>
        <a:solidFill>
          <a:schemeClr val="tx2">
            <a:lumMod val="50000"/>
            <a:lumOff val="50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ctr" rtl="1"/>
          <a:r>
            <a:rPr lang="he-IL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עיצוב העולם:</a:t>
          </a:r>
          <a:endParaRPr lang="en-IL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CA85F3F6-83F6-2A41-9A44-8A76F1E8D54D}" type="parTrans" cxnId="{0D5D0171-59D9-2440-BE76-849C98AD35B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9834495-2B40-8B42-B9C4-E021D0771F27}" type="sibTrans" cxnId="{0D5D0171-59D9-2440-BE76-849C98AD35B2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4763CB1-B4E7-F14E-8586-BD34984A5B5E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>
              <a:latin typeface="Calibri" panose="020F0502020204030204" pitchFamily="34" charset="0"/>
              <a:cs typeface="Calibri" panose="020F0502020204030204" pitchFamily="34" charset="0"/>
            </a:rPr>
            <a:t>הגרפיקה הצבעונית והאווירה החורפית יוצרים עולם ייחודי ואסתטי.</a:t>
          </a:r>
          <a:endParaRPr lang="en-IL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DF08D8D-329B-5840-9314-8545868C6607}" type="parTrans" cxnId="{E062EE68-DC1D-9A4B-A3E7-479BCEE0DCEA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987A5F9-E2BC-5F42-9266-5CCCD65F11BD}" type="sibTrans" cxnId="{E062EE68-DC1D-9A4B-A3E7-479BCEE0DCEA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3C140D1-01AC-A34D-8362-98265CDB71F4}">
      <dgm:prSet/>
      <dgm:spPr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>
          <a:solidFill>
            <a:schemeClr val="tx2">
              <a:lumMod val="50000"/>
              <a:lumOff val="50000"/>
            </a:schemeClr>
          </a:solidFill>
        </a:ln>
      </dgm:spPr>
      <dgm:t>
        <a:bodyPr/>
        <a:lstStyle/>
        <a:p>
          <a:pPr algn="r" rtl="1"/>
          <a:r>
            <a:rPr lang="he-IL" b="0" i="0" dirty="0">
              <a:latin typeface="Calibri" panose="020F0502020204030204" pitchFamily="34" charset="0"/>
              <a:cs typeface="Calibri" panose="020F0502020204030204" pitchFamily="34" charset="0"/>
            </a:rPr>
            <a:t>המסעדות מתפתחות לאורך המשחק, ומספקות תחושה של גיוון והתקדמות.</a:t>
          </a:r>
          <a:endParaRPr lang="en-IL" dirty="0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21375A1-4C22-2E48-B71F-5529379C63E7}" type="parTrans" cxnId="{DDC9F319-42C4-AF47-A319-84DE9602C645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337C720-DC74-F746-9E55-A9B992E9AC78}" type="sibTrans" cxnId="{DDC9F319-42C4-AF47-A319-84DE9602C645}">
      <dgm:prSet/>
      <dgm:spPr/>
      <dgm:t>
        <a:bodyPr/>
        <a:lstStyle/>
        <a:p>
          <a:pPr algn="ctr" rtl="1"/>
          <a:endParaRPr lang="en-US"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859A2243-6C39-0042-BC65-1ED454A3A2B9}" type="pres">
      <dgm:prSet presAssocID="{69F2BD8F-F801-DD49-967B-0720CF7904B9}" presName="Name0" presStyleCnt="0">
        <dgm:presLayoutVars>
          <dgm:dir/>
          <dgm:animLvl val="lvl"/>
          <dgm:resizeHandles val="exact"/>
        </dgm:presLayoutVars>
      </dgm:prSet>
      <dgm:spPr/>
    </dgm:pt>
    <dgm:pt modelId="{1A798182-EDF4-F140-BF7B-5A86FBD20B8D}" type="pres">
      <dgm:prSet presAssocID="{BC0A3633-03C4-3243-BB52-4AA4FB76D18B}" presName="composite" presStyleCnt="0"/>
      <dgm:spPr/>
    </dgm:pt>
    <dgm:pt modelId="{EDC47F1D-4B5A-7342-904C-D45CD3BC28AC}" type="pres">
      <dgm:prSet presAssocID="{BC0A3633-03C4-3243-BB52-4AA4FB76D18B}" presName="parTx" presStyleLbl="alignNode1" presStyleIdx="0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F3AF3FB2-B3DE-1D42-8822-5745A584C9BB}" type="pres">
      <dgm:prSet presAssocID="{BC0A3633-03C4-3243-BB52-4AA4FB76D18B}" presName="desTx" presStyleLbl="alignAccFollowNode1" presStyleIdx="0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D99DDAC9-E0FA-F645-AFD6-83655797626B}" type="pres">
      <dgm:prSet presAssocID="{661EF125-1832-5F41-B2FB-6061FC957A0D}" presName="space" presStyleCnt="0"/>
      <dgm:spPr/>
    </dgm:pt>
    <dgm:pt modelId="{05DB7899-418C-5C45-8D50-E53A22173BDE}" type="pres">
      <dgm:prSet presAssocID="{83B7609E-8CD2-B646-B9BB-00C3CFB0EE9E}" presName="composite" presStyleCnt="0"/>
      <dgm:spPr/>
    </dgm:pt>
    <dgm:pt modelId="{ED9DA73F-42C2-5747-A652-69E4C17F989F}" type="pres">
      <dgm:prSet presAssocID="{83B7609E-8CD2-B646-B9BB-00C3CFB0EE9E}" presName="parTx" presStyleLbl="alignNode1" presStyleIdx="1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FCA7EB7A-30BB-A54F-A1EA-B67BD7C4EF43}" type="pres">
      <dgm:prSet presAssocID="{83B7609E-8CD2-B646-B9BB-00C3CFB0EE9E}" presName="desTx" presStyleLbl="alignAccFollowNode1" presStyleIdx="1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CCBC8182-41DB-F748-AAFF-DB44EA27ACD7}" type="pres">
      <dgm:prSet presAssocID="{D1F615E8-117E-0041-B947-AD2EC35DFBC2}" presName="space" presStyleCnt="0"/>
      <dgm:spPr/>
    </dgm:pt>
    <dgm:pt modelId="{7D221C3C-53A6-B14B-961C-30425B78AD9C}" type="pres">
      <dgm:prSet presAssocID="{256DB442-17E9-5A47-9F64-6B84635F4B9C}" presName="composite" presStyleCnt="0"/>
      <dgm:spPr/>
    </dgm:pt>
    <dgm:pt modelId="{80B07ECD-0BED-FD49-AF33-13F5463FA42F}" type="pres">
      <dgm:prSet presAssocID="{256DB442-17E9-5A47-9F64-6B84635F4B9C}" presName="parTx" presStyleLbl="alignNode1" presStyleIdx="2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84D49CD2-1F14-5447-9164-39F42F621B87}" type="pres">
      <dgm:prSet presAssocID="{256DB442-17E9-5A47-9F64-6B84635F4B9C}" presName="desTx" presStyleLbl="alignAccFollowNode1" presStyleIdx="2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523348FF-6BFC-7C4D-9F3C-2FDEC30471F2}" type="pres">
      <dgm:prSet presAssocID="{B7B649B4-F292-0046-8904-785DC03FD792}" presName="space" presStyleCnt="0"/>
      <dgm:spPr/>
    </dgm:pt>
    <dgm:pt modelId="{3383C8F5-4471-7E44-B252-01609EFDB640}" type="pres">
      <dgm:prSet presAssocID="{847B1F18-D813-E442-991D-48A49221BDAB}" presName="composite" presStyleCnt="0"/>
      <dgm:spPr/>
    </dgm:pt>
    <dgm:pt modelId="{FFA75BB6-707A-2942-9D53-FAFAA72AB913}" type="pres">
      <dgm:prSet presAssocID="{847B1F18-D813-E442-991D-48A49221BDAB}" presName="parTx" presStyleLbl="alignNode1" presStyleIdx="3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BCE8A0B7-2F68-7D41-95F6-AE2197E1FF52}" type="pres">
      <dgm:prSet presAssocID="{847B1F18-D813-E442-991D-48A49221BDAB}" presName="desTx" presStyleLbl="alignAccFollowNode1" presStyleIdx="3" presStyleCnt="5">
        <dgm:presLayoutVars>
          <dgm:bulletEnabled val="1"/>
        </dgm:presLayoutVars>
      </dgm:prSet>
      <dgm:spPr>
        <a:prstGeom prst="rect">
          <a:avLst/>
        </a:prstGeom>
      </dgm:spPr>
    </dgm:pt>
    <dgm:pt modelId="{4379252E-0024-FC44-B70F-9A1BDE975F42}" type="pres">
      <dgm:prSet presAssocID="{9324C7F2-17E2-0C49-B830-AB211096F481}" presName="space" presStyleCnt="0"/>
      <dgm:spPr/>
    </dgm:pt>
    <dgm:pt modelId="{9E28C86B-BC89-8E43-9F4B-3703584663AD}" type="pres">
      <dgm:prSet presAssocID="{7AFAB7F6-4347-E34F-822A-C8043C081909}" presName="composite" presStyleCnt="0"/>
      <dgm:spPr/>
    </dgm:pt>
    <dgm:pt modelId="{CE8831BE-BA47-6B42-B7FE-B891D0BFDEAD}" type="pres">
      <dgm:prSet presAssocID="{7AFAB7F6-4347-E34F-822A-C8043C081909}" presName="parTx" presStyleLbl="alignNode1" presStyleIdx="4" presStyleCnt="5" custScaleX="109306">
        <dgm:presLayoutVars>
          <dgm:chMax val="0"/>
          <dgm:chPref val="0"/>
          <dgm:bulletEnabled val="1"/>
        </dgm:presLayoutVars>
      </dgm:prSet>
      <dgm:spPr>
        <a:prstGeom prst="roundRect">
          <a:avLst/>
        </a:prstGeom>
      </dgm:spPr>
    </dgm:pt>
    <dgm:pt modelId="{A7A1B2AA-0463-5B44-8937-B5AE943539EF}" type="pres">
      <dgm:prSet presAssocID="{7AFAB7F6-4347-E34F-822A-C8043C081909}" presName="desTx" presStyleLbl="alignAccFollowNode1" presStyleIdx="4" presStyleCnt="5">
        <dgm:presLayoutVars>
          <dgm:bulletEnabled val="1"/>
        </dgm:presLayoutVars>
      </dgm:prSet>
      <dgm:spPr>
        <a:prstGeom prst="rect">
          <a:avLst/>
        </a:prstGeom>
      </dgm:spPr>
    </dgm:pt>
  </dgm:ptLst>
  <dgm:cxnLst>
    <dgm:cxn modelId="{BC605F03-5ECB-5542-B76C-AFF4D9E31F63}" srcId="{BC0A3633-03C4-3243-BB52-4AA4FB76D18B}" destId="{12345F22-3DD2-B142-BC44-25DD9074E12D}" srcOrd="0" destOrd="0" parTransId="{D29B6AE4-C8FC-FB49-BC56-B3A113939DA2}" sibTransId="{B40D57E6-B16C-E040-A404-CBB05ADB9C27}"/>
    <dgm:cxn modelId="{5BCC8908-EEEC-C649-BC88-9027B88A4E71}" srcId="{83B7609E-8CD2-B646-B9BB-00C3CFB0EE9E}" destId="{72665EB3-977B-9344-9187-A439D6EE80B1}" srcOrd="0" destOrd="0" parTransId="{D1C6643C-68C6-BE42-9EFD-8D2A00D58CB8}" sibTransId="{6ACA958C-80B2-A04E-ACCF-AC46BBF686DF}"/>
    <dgm:cxn modelId="{1B572516-F998-8F4A-B8FA-11A3A74A27F0}" srcId="{69F2BD8F-F801-DD49-967B-0720CF7904B9}" destId="{BC0A3633-03C4-3243-BB52-4AA4FB76D18B}" srcOrd="0" destOrd="0" parTransId="{EFBCC913-4108-734A-BF21-6BE2963E885B}" sibTransId="{661EF125-1832-5F41-B2FB-6061FC957A0D}"/>
    <dgm:cxn modelId="{DDC9F319-42C4-AF47-A319-84DE9602C645}" srcId="{7AFAB7F6-4347-E34F-822A-C8043C081909}" destId="{D3C140D1-01AC-A34D-8362-98265CDB71F4}" srcOrd="1" destOrd="0" parTransId="{E21375A1-4C22-2E48-B71F-5529379C63E7}" sibTransId="{E337C720-DC74-F746-9E55-A9B992E9AC78}"/>
    <dgm:cxn modelId="{F1929225-49E8-3243-8923-4F81D54843DF}" srcId="{BC0A3633-03C4-3243-BB52-4AA4FB76D18B}" destId="{4B94797D-F32E-F94B-A3FA-6EB267545E96}" srcOrd="1" destOrd="0" parTransId="{C7EA1A49-D6EB-B24A-AF08-A0FD85755365}" sibTransId="{CC64E499-59B8-F04A-8C28-6605174E4BDD}"/>
    <dgm:cxn modelId="{5013EB25-39C8-2343-A9B3-7A413203DCEB}" type="presOf" srcId="{D3C140D1-01AC-A34D-8362-98265CDB71F4}" destId="{A7A1B2AA-0463-5B44-8937-B5AE943539EF}" srcOrd="0" destOrd="1" presId="urn:microsoft.com/office/officeart/2005/8/layout/hList1"/>
    <dgm:cxn modelId="{2F3E8728-FD60-284F-A670-C7694503F972}" srcId="{69F2BD8F-F801-DD49-967B-0720CF7904B9}" destId="{256DB442-17E9-5A47-9F64-6B84635F4B9C}" srcOrd="2" destOrd="0" parTransId="{9BC272E6-1654-514A-8623-D05A83F1FF32}" sibTransId="{B7B649B4-F292-0046-8904-785DC03FD792}"/>
    <dgm:cxn modelId="{245C2C2F-9517-9E41-83B9-BA0A7739A143}" srcId="{256DB442-17E9-5A47-9F64-6B84635F4B9C}" destId="{5C3255B8-3C73-FA4B-9E34-FF55E9C7AE33}" srcOrd="0" destOrd="0" parTransId="{D701958D-AC0E-AC42-82D3-05555FCC83D9}" sibTransId="{4ADCBEC6-F32E-D14A-961B-0C4F94BB18D1}"/>
    <dgm:cxn modelId="{3F39723E-5ED7-834F-A2F6-3E904F63FC28}" type="presOf" srcId="{12345F22-3DD2-B142-BC44-25DD9074E12D}" destId="{F3AF3FB2-B3DE-1D42-8822-5745A584C9BB}" srcOrd="0" destOrd="0" presId="urn:microsoft.com/office/officeart/2005/8/layout/hList1"/>
    <dgm:cxn modelId="{92485041-E4B4-2641-9D92-48A174BF87D1}" type="presOf" srcId="{BC0A3633-03C4-3243-BB52-4AA4FB76D18B}" destId="{EDC47F1D-4B5A-7342-904C-D45CD3BC28AC}" srcOrd="0" destOrd="0" presId="urn:microsoft.com/office/officeart/2005/8/layout/hList1"/>
    <dgm:cxn modelId="{09FAFF41-D9F1-E84F-A851-905CBD9F6BFA}" type="presOf" srcId="{5C3255B8-3C73-FA4B-9E34-FF55E9C7AE33}" destId="{84D49CD2-1F14-5447-9164-39F42F621B87}" srcOrd="0" destOrd="0" presId="urn:microsoft.com/office/officeart/2005/8/layout/hList1"/>
    <dgm:cxn modelId="{A22E2146-4BF4-4C46-8F0B-160702909C6C}" srcId="{256DB442-17E9-5A47-9F64-6B84635F4B9C}" destId="{BD586AA8-53B3-D848-BD3A-4C8879FD4B49}" srcOrd="1" destOrd="0" parTransId="{98A44965-4601-B843-9B27-D3A0A7E129B9}" sibTransId="{E41AE7E7-5F0B-CC46-8F5A-AB5F8A97D05E}"/>
    <dgm:cxn modelId="{FF41C94A-3EA8-0C46-8145-7F3327CE8C56}" type="presOf" srcId="{72665EB3-977B-9344-9187-A439D6EE80B1}" destId="{FCA7EB7A-30BB-A54F-A1EA-B67BD7C4EF43}" srcOrd="0" destOrd="0" presId="urn:microsoft.com/office/officeart/2005/8/layout/hList1"/>
    <dgm:cxn modelId="{CA1CC555-905B-9749-961C-65252F79B5FE}" type="presOf" srcId="{84763CB1-B4E7-F14E-8586-BD34984A5B5E}" destId="{A7A1B2AA-0463-5B44-8937-B5AE943539EF}" srcOrd="0" destOrd="0" presId="urn:microsoft.com/office/officeart/2005/8/layout/hList1"/>
    <dgm:cxn modelId="{8D9E8759-1775-0E4A-B734-A181034B88D0}" type="presOf" srcId="{69F2BD8F-F801-DD49-967B-0720CF7904B9}" destId="{859A2243-6C39-0042-BC65-1ED454A3A2B9}" srcOrd="0" destOrd="0" presId="urn:microsoft.com/office/officeart/2005/8/layout/hList1"/>
    <dgm:cxn modelId="{5948DE63-65EF-5940-B9B3-F0B1BBC21886}" srcId="{69F2BD8F-F801-DD49-967B-0720CF7904B9}" destId="{847B1F18-D813-E442-991D-48A49221BDAB}" srcOrd="3" destOrd="0" parTransId="{5DBCE93A-F691-A647-9DEE-F08D2C66B8BC}" sibTransId="{9324C7F2-17E2-0C49-B830-AB211096F481}"/>
    <dgm:cxn modelId="{E062EE68-DC1D-9A4B-A3E7-479BCEE0DCEA}" srcId="{7AFAB7F6-4347-E34F-822A-C8043C081909}" destId="{84763CB1-B4E7-F14E-8586-BD34984A5B5E}" srcOrd="0" destOrd="0" parTransId="{1DF08D8D-329B-5840-9314-8545868C6607}" sibTransId="{3987A5F9-E2BC-5F42-9266-5CCCD65F11BD}"/>
    <dgm:cxn modelId="{0D5D0171-59D9-2440-BE76-849C98AD35B2}" srcId="{69F2BD8F-F801-DD49-967B-0720CF7904B9}" destId="{7AFAB7F6-4347-E34F-822A-C8043C081909}" srcOrd="4" destOrd="0" parTransId="{CA85F3F6-83F6-2A41-9A44-8A76F1E8D54D}" sibTransId="{09834495-2B40-8B42-B9C4-E021D0771F27}"/>
    <dgm:cxn modelId="{8FAABD77-34C3-4948-831F-4F8FE5423779}" type="presOf" srcId="{6B586055-C5C7-5844-B80E-AF59C9C469A1}" destId="{BCE8A0B7-2F68-7D41-95F6-AE2197E1FF52}" srcOrd="0" destOrd="1" presId="urn:microsoft.com/office/officeart/2005/8/layout/hList1"/>
    <dgm:cxn modelId="{DA92DF79-8288-D748-B5D7-9181F2A9E7D3}" srcId="{847B1F18-D813-E442-991D-48A49221BDAB}" destId="{6B586055-C5C7-5844-B80E-AF59C9C469A1}" srcOrd="1" destOrd="0" parTransId="{962BEFCF-A359-0D4E-98DF-4DBF5EA83BEB}" sibTransId="{D0885EF1-B0C0-7B43-B65C-891D8F2BDCD8}"/>
    <dgm:cxn modelId="{C16A5791-9605-CC48-8D9B-9FBFE111903B}" type="presOf" srcId="{7AFAB7F6-4347-E34F-822A-C8043C081909}" destId="{CE8831BE-BA47-6B42-B7FE-B891D0BFDEAD}" srcOrd="0" destOrd="0" presId="urn:microsoft.com/office/officeart/2005/8/layout/hList1"/>
    <dgm:cxn modelId="{6CF69598-63B7-5D41-8F39-F7E8F3031DD6}" type="presOf" srcId="{BD586AA8-53B3-D848-BD3A-4C8879FD4B49}" destId="{84D49CD2-1F14-5447-9164-39F42F621B87}" srcOrd="0" destOrd="1" presId="urn:microsoft.com/office/officeart/2005/8/layout/hList1"/>
    <dgm:cxn modelId="{47589E99-E8E5-B243-AEBA-638B4FDAFDEC}" type="presOf" srcId="{256DB442-17E9-5A47-9F64-6B84635F4B9C}" destId="{80B07ECD-0BED-FD49-AF33-13F5463FA42F}" srcOrd="0" destOrd="0" presId="urn:microsoft.com/office/officeart/2005/8/layout/hList1"/>
    <dgm:cxn modelId="{AA9CF8A3-2D99-D143-8FB1-547916396BAD}" type="presOf" srcId="{4B94797D-F32E-F94B-A3FA-6EB267545E96}" destId="{F3AF3FB2-B3DE-1D42-8822-5745A584C9BB}" srcOrd="0" destOrd="1" presId="urn:microsoft.com/office/officeart/2005/8/layout/hList1"/>
    <dgm:cxn modelId="{90CC46A4-8A75-074F-802A-01383128BD33}" type="presOf" srcId="{83B7609E-8CD2-B646-B9BB-00C3CFB0EE9E}" destId="{ED9DA73F-42C2-5747-A652-69E4C17F989F}" srcOrd="0" destOrd="0" presId="urn:microsoft.com/office/officeart/2005/8/layout/hList1"/>
    <dgm:cxn modelId="{7A7A39C6-A302-4C4C-B10A-D8C1B34AFEDC}" srcId="{83B7609E-8CD2-B646-B9BB-00C3CFB0EE9E}" destId="{4B8D3025-FED7-7141-8E3C-A16E5F3B475C}" srcOrd="1" destOrd="0" parTransId="{0D9AEAD6-D708-6C47-9F21-25EBF9E05613}" sibTransId="{3252EFF5-FD92-B641-A9C2-C594DAD7F436}"/>
    <dgm:cxn modelId="{B9247AC7-B8EA-C549-B5B4-A9F4B4D89B52}" srcId="{847B1F18-D813-E442-991D-48A49221BDAB}" destId="{373CA3F1-65BB-D34C-9187-125F7B693EEA}" srcOrd="0" destOrd="0" parTransId="{B249A807-9E29-6245-8588-814990FBF85B}" sibTransId="{E367E87C-8D78-204C-A959-325D3DDB3204}"/>
    <dgm:cxn modelId="{509D2ECB-8035-3D45-A5F3-BB0C4C3D3A16}" type="presOf" srcId="{4B8D3025-FED7-7141-8E3C-A16E5F3B475C}" destId="{FCA7EB7A-30BB-A54F-A1EA-B67BD7C4EF43}" srcOrd="0" destOrd="1" presId="urn:microsoft.com/office/officeart/2005/8/layout/hList1"/>
    <dgm:cxn modelId="{D3A3FECB-ACB5-AA49-A683-1577AA84925B}" type="presOf" srcId="{373CA3F1-65BB-D34C-9187-125F7B693EEA}" destId="{BCE8A0B7-2F68-7D41-95F6-AE2197E1FF52}" srcOrd="0" destOrd="0" presId="urn:microsoft.com/office/officeart/2005/8/layout/hList1"/>
    <dgm:cxn modelId="{B7191CF0-4378-594A-9775-E9B9B92C4846}" srcId="{69F2BD8F-F801-DD49-967B-0720CF7904B9}" destId="{83B7609E-8CD2-B646-B9BB-00C3CFB0EE9E}" srcOrd="1" destOrd="0" parTransId="{48D1A0ED-B8F7-C349-8014-D31C4E7FD91C}" sibTransId="{D1F615E8-117E-0041-B947-AD2EC35DFBC2}"/>
    <dgm:cxn modelId="{D2F3E2F5-A9A3-E545-B287-0D6D5E644751}" type="presOf" srcId="{847B1F18-D813-E442-991D-48A49221BDAB}" destId="{FFA75BB6-707A-2942-9D53-FAFAA72AB913}" srcOrd="0" destOrd="0" presId="urn:microsoft.com/office/officeart/2005/8/layout/hList1"/>
    <dgm:cxn modelId="{3FF4F5F0-5E3C-144E-99D0-27589C8ECE42}" type="presParOf" srcId="{859A2243-6C39-0042-BC65-1ED454A3A2B9}" destId="{1A798182-EDF4-F140-BF7B-5A86FBD20B8D}" srcOrd="0" destOrd="0" presId="urn:microsoft.com/office/officeart/2005/8/layout/hList1"/>
    <dgm:cxn modelId="{9936D8DC-847F-624E-8EDF-A3A0AAEB43D2}" type="presParOf" srcId="{1A798182-EDF4-F140-BF7B-5A86FBD20B8D}" destId="{EDC47F1D-4B5A-7342-904C-D45CD3BC28AC}" srcOrd="0" destOrd="0" presId="urn:microsoft.com/office/officeart/2005/8/layout/hList1"/>
    <dgm:cxn modelId="{1F6FB561-5E8A-014B-972A-E53763570379}" type="presParOf" srcId="{1A798182-EDF4-F140-BF7B-5A86FBD20B8D}" destId="{F3AF3FB2-B3DE-1D42-8822-5745A584C9BB}" srcOrd="1" destOrd="0" presId="urn:microsoft.com/office/officeart/2005/8/layout/hList1"/>
    <dgm:cxn modelId="{590687F9-C346-B641-842A-B6AC42741C41}" type="presParOf" srcId="{859A2243-6C39-0042-BC65-1ED454A3A2B9}" destId="{D99DDAC9-E0FA-F645-AFD6-83655797626B}" srcOrd="1" destOrd="0" presId="urn:microsoft.com/office/officeart/2005/8/layout/hList1"/>
    <dgm:cxn modelId="{91BA7103-9421-CB40-96AC-2EC71B5B6127}" type="presParOf" srcId="{859A2243-6C39-0042-BC65-1ED454A3A2B9}" destId="{05DB7899-418C-5C45-8D50-E53A22173BDE}" srcOrd="2" destOrd="0" presId="urn:microsoft.com/office/officeart/2005/8/layout/hList1"/>
    <dgm:cxn modelId="{9F53ECA2-3F60-4044-991A-6A9CADD8404A}" type="presParOf" srcId="{05DB7899-418C-5C45-8D50-E53A22173BDE}" destId="{ED9DA73F-42C2-5747-A652-69E4C17F989F}" srcOrd="0" destOrd="0" presId="urn:microsoft.com/office/officeart/2005/8/layout/hList1"/>
    <dgm:cxn modelId="{438C4548-F3B0-E542-8347-5BAEED28AA87}" type="presParOf" srcId="{05DB7899-418C-5C45-8D50-E53A22173BDE}" destId="{FCA7EB7A-30BB-A54F-A1EA-B67BD7C4EF43}" srcOrd="1" destOrd="0" presId="urn:microsoft.com/office/officeart/2005/8/layout/hList1"/>
    <dgm:cxn modelId="{F3CA2F08-7409-5045-908C-8CA57B9DE9B8}" type="presParOf" srcId="{859A2243-6C39-0042-BC65-1ED454A3A2B9}" destId="{CCBC8182-41DB-F748-AAFF-DB44EA27ACD7}" srcOrd="3" destOrd="0" presId="urn:microsoft.com/office/officeart/2005/8/layout/hList1"/>
    <dgm:cxn modelId="{B3AEF5DE-D7C6-4F4B-ACF8-43B406A9D90F}" type="presParOf" srcId="{859A2243-6C39-0042-BC65-1ED454A3A2B9}" destId="{7D221C3C-53A6-B14B-961C-30425B78AD9C}" srcOrd="4" destOrd="0" presId="urn:microsoft.com/office/officeart/2005/8/layout/hList1"/>
    <dgm:cxn modelId="{AA772B85-1681-2947-B665-90DD60F491F1}" type="presParOf" srcId="{7D221C3C-53A6-B14B-961C-30425B78AD9C}" destId="{80B07ECD-0BED-FD49-AF33-13F5463FA42F}" srcOrd="0" destOrd="0" presId="urn:microsoft.com/office/officeart/2005/8/layout/hList1"/>
    <dgm:cxn modelId="{D0C9A4FF-21B0-194E-8603-A4D8592153E0}" type="presParOf" srcId="{7D221C3C-53A6-B14B-961C-30425B78AD9C}" destId="{84D49CD2-1F14-5447-9164-39F42F621B87}" srcOrd="1" destOrd="0" presId="urn:microsoft.com/office/officeart/2005/8/layout/hList1"/>
    <dgm:cxn modelId="{9EAD79B5-5F76-EA4A-91FE-E324AD49C35A}" type="presParOf" srcId="{859A2243-6C39-0042-BC65-1ED454A3A2B9}" destId="{523348FF-6BFC-7C4D-9F3C-2FDEC30471F2}" srcOrd="5" destOrd="0" presId="urn:microsoft.com/office/officeart/2005/8/layout/hList1"/>
    <dgm:cxn modelId="{026E2F9F-F2FA-1F4E-9762-00F9EB29CF8A}" type="presParOf" srcId="{859A2243-6C39-0042-BC65-1ED454A3A2B9}" destId="{3383C8F5-4471-7E44-B252-01609EFDB640}" srcOrd="6" destOrd="0" presId="urn:microsoft.com/office/officeart/2005/8/layout/hList1"/>
    <dgm:cxn modelId="{C35D573C-00D0-1B44-BAB8-4A87C6C252B5}" type="presParOf" srcId="{3383C8F5-4471-7E44-B252-01609EFDB640}" destId="{FFA75BB6-707A-2942-9D53-FAFAA72AB913}" srcOrd="0" destOrd="0" presId="urn:microsoft.com/office/officeart/2005/8/layout/hList1"/>
    <dgm:cxn modelId="{09DC999F-0D3A-094E-979B-CFF0C6F008BB}" type="presParOf" srcId="{3383C8F5-4471-7E44-B252-01609EFDB640}" destId="{BCE8A0B7-2F68-7D41-95F6-AE2197E1FF52}" srcOrd="1" destOrd="0" presId="urn:microsoft.com/office/officeart/2005/8/layout/hList1"/>
    <dgm:cxn modelId="{91815C83-2D54-6247-BC7A-0206261DACAF}" type="presParOf" srcId="{859A2243-6C39-0042-BC65-1ED454A3A2B9}" destId="{4379252E-0024-FC44-B70F-9A1BDE975F42}" srcOrd="7" destOrd="0" presId="urn:microsoft.com/office/officeart/2005/8/layout/hList1"/>
    <dgm:cxn modelId="{4F6F17F2-A0A3-D945-9480-C529FC010DC7}" type="presParOf" srcId="{859A2243-6C39-0042-BC65-1ED454A3A2B9}" destId="{9E28C86B-BC89-8E43-9F4B-3703584663AD}" srcOrd="8" destOrd="0" presId="urn:microsoft.com/office/officeart/2005/8/layout/hList1"/>
    <dgm:cxn modelId="{FBDEDD45-013D-9B4C-87F4-2A76256A97B1}" type="presParOf" srcId="{9E28C86B-BC89-8E43-9F4B-3703584663AD}" destId="{CE8831BE-BA47-6B42-B7FE-B891D0BFDEAD}" srcOrd="0" destOrd="0" presId="urn:microsoft.com/office/officeart/2005/8/layout/hList1"/>
    <dgm:cxn modelId="{61B7BCE2-C379-7745-8FA2-808718CED18D}" type="presParOf" srcId="{9E28C86B-BC89-8E43-9F4B-3703584663AD}" destId="{A7A1B2AA-0463-5B44-8937-B5AE943539EF}" srcOrd="1" destOrd="0" presId="urn:microsoft.com/office/officeart/2005/8/layout/hList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C47F1D-4B5A-7342-904C-D45CD3BC28AC}">
      <dsp:nvSpPr>
        <dsp:cNvPr id="0" name=""/>
        <dsp:cNvSpPr/>
      </dsp:nvSpPr>
      <dsp:spPr>
        <a:xfrm>
          <a:off x="5754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סיפור הרקע: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6843" y="250927"/>
        <a:ext cx="1729403" cy="389822"/>
      </dsp:txXfrm>
    </dsp:sp>
    <dsp:sp modelId="{F3AF3FB2-B3DE-1D42-8822-5745A584C9BB}">
      <dsp:nvSpPr>
        <dsp:cNvPr id="0" name=""/>
        <dsp:cNvSpPr/>
      </dsp:nvSpPr>
      <dsp:spPr>
        <a:xfrm>
          <a:off x="81167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העלילה הפשוטה אך החביבה על פֶּני הפינגווינית שהולכת לאיבוד ומנסה לחזור הביתה.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השילוב של פינגווינים ועולם חורפי מוסיף קסם ייחודי שהופך את המשחק לנגיש ומזמין.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1167" y="661838"/>
        <a:ext cx="1620753" cy="2974893"/>
      </dsp:txXfrm>
    </dsp:sp>
    <dsp:sp modelId="{ED9DA73F-42C2-5747-A652-69E4C17F989F}">
      <dsp:nvSpPr>
        <dsp:cNvPr id="0" name=""/>
        <dsp:cNvSpPr/>
      </dsp:nvSpPr>
      <dsp:spPr>
        <a:xfrm>
          <a:off x="2004241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אתגר (ניהול זמן):</a:t>
          </a:r>
          <a:endParaRPr lang="en-IL" sz="1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25330" y="250927"/>
        <a:ext cx="1729403" cy="389822"/>
      </dsp:txXfrm>
    </dsp:sp>
    <dsp:sp modelId="{FCA7EB7A-30BB-A54F-A1EA-B67BD7C4EF43}">
      <dsp:nvSpPr>
        <dsp:cNvPr id="0" name=""/>
        <dsp:cNvSpPr/>
      </dsp:nvSpPr>
      <dsp:spPr>
        <a:xfrm>
          <a:off x="2079654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המשחק מצטיין בז'אנר </a:t>
          </a:r>
          <a:r>
            <a:rPr lang="he-IL" sz="1500" b="1" i="0" kern="1200">
              <a:latin typeface="Calibri" panose="020F0502020204030204" pitchFamily="34" charset="0"/>
              <a:cs typeface="Calibri" panose="020F0502020204030204" pitchFamily="34" charset="0"/>
            </a:rPr>
            <a:t>ניהול הזמן</a:t>
          </a: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 עם רמות מאתגרות שמגבירות את הקצב בהדרגה.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השחקן נדרש לתכנן, </a:t>
          </a:r>
          <a:r>
            <a:rPr lang="he-IL" sz="1500" b="0" i="0" kern="1200" dirty="0" err="1">
              <a:latin typeface="Calibri" panose="020F0502020204030204" pitchFamily="34" charset="0"/>
              <a:cs typeface="Calibri" panose="020F0502020204030204" pitchFamily="34" charset="0"/>
            </a:rPr>
            <a:t>לתעדף</a:t>
          </a: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 משימות ולהשתפר בכל רמה, מה שמוסיף תחושת הישג וסיפוק.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79654" y="661838"/>
        <a:ext cx="1620753" cy="2974893"/>
      </dsp:txXfrm>
    </dsp:sp>
    <dsp:sp modelId="{80B07ECD-0BED-FD49-AF33-13F5463FA42F}">
      <dsp:nvSpPr>
        <dsp:cNvPr id="0" name=""/>
        <dsp:cNvSpPr/>
      </dsp:nvSpPr>
      <dsp:spPr>
        <a:xfrm>
          <a:off x="4002727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דמויות ייחודיות: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23816" y="250927"/>
        <a:ext cx="1729403" cy="389822"/>
      </dsp:txXfrm>
    </dsp:sp>
    <dsp:sp modelId="{84D49CD2-1F14-5447-9164-39F42F621B87}">
      <dsp:nvSpPr>
        <dsp:cNvPr id="0" name=""/>
        <dsp:cNvSpPr/>
      </dsp:nvSpPr>
      <dsp:spPr>
        <a:xfrm>
          <a:off x="4078141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הדמויות החמודות של הפינגווינים מספקות חוויית משחק קלילה ומהנה.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ההתנהגויות המגוונות של הלקוחות (סבלנות שונה, תגובות שונות) מעניקות עומק ואותנטיות לעולם.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78141" y="661838"/>
        <a:ext cx="1620753" cy="2974893"/>
      </dsp:txXfrm>
    </dsp:sp>
    <dsp:sp modelId="{FFA75BB6-707A-2942-9D53-FAFAA72AB913}">
      <dsp:nvSpPr>
        <dsp:cNvPr id="0" name=""/>
        <dsp:cNvSpPr/>
      </dsp:nvSpPr>
      <dsp:spPr>
        <a:xfrm>
          <a:off x="6001214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משוב </a:t>
          </a:r>
          <a:r>
            <a:rPr lang="he-IL" sz="1500" b="1" i="0" kern="1200" dirty="0" err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מיידי</a:t>
          </a: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:</a:t>
          </a:r>
          <a:endParaRPr lang="en-IL" sz="1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022303" y="250927"/>
        <a:ext cx="1729403" cy="389822"/>
      </dsp:txXfrm>
    </dsp:sp>
    <dsp:sp modelId="{BCE8A0B7-2F68-7D41-95F6-AE2197E1FF52}">
      <dsp:nvSpPr>
        <dsp:cNvPr id="0" name=""/>
        <dsp:cNvSpPr/>
      </dsp:nvSpPr>
      <dsp:spPr>
        <a:xfrm>
          <a:off x="6076628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המשוב הרגשי (חיוך/כעס של הלקוחות) והמשוב הכמותי (רווחים) הופכים את חוויית המשחק לאינטואיטיבית וממכרת.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השדרוגים מחזקים את ההתקדמות ואת תחושת השליטה של השחקן.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076628" y="661838"/>
        <a:ext cx="1620753" cy="2974893"/>
      </dsp:txXfrm>
    </dsp:sp>
    <dsp:sp modelId="{CE8831BE-BA47-6B42-B7FE-B891D0BFDEAD}">
      <dsp:nvSpPr>
        <dsp:cNvPr id="0" name=""/>
        <dsp:cNvSpPr/>
      </dsp:nvSpPr>
      <dsp:spPr>
        <a:xfrm>
          <a:off x="7999701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עיצוב העולם: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020790" y="250927"/>
        <a:ext cx="1729403" cy="389822"/>
      </dsp:txXfrm>
    </dsp:sp>
    <dsp:sp modelId="{A7A1B2AA-0463-5B44-8937-B5AE943539EF}">
      <dsp:nvSpPr>
        <dsp:cNvPr id="0" name=""/>
        <dsp:cNvSpPr/>
      </dsp:nvSpPr>
      <dsp:spPr>
        <a:xfrm>
          <a:off x="8075115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הגרפיקה הצבעונית והאווירה החורפית יוצרים עולם ייחודי ואסתטי.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המסעדות מתפתחות לאורך המשחק, ומספקות תחושה של גיוון והתקדמות.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075115" y="661838"/>
        <a:ext cx="1620753" cy="29748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C47F1D-4B5A-7342-904C-D45CD3BC28AC}">
      <dsp:nvSpPr>
        <dsp:cNvPr id="0" name=""/>
        <dsp:cNvSpPr/>
      </dsp:nvSpPr>
      <dsp:spPr>
        <a:xfrm>
          <a:off x="5754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סיפור הרקע: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6843" y="250927"/>
        <a:ext cx="1729403" cy="389822"/>
      </dsp:txXfrm>
    </dsp:sp>
    <dsp:sp modelId="{F3AF3FB2-B3DE-1D42-8822-5745A584C9BB}">
      <dsp:nvSpPr>
        <dsp:cNvPr id="0" name=""/>
        <dsp:cNvSpPr/>
      </dsp:nvSpPr>
      <dsp:spPr>
        <a:xfrm>
          <a:off x="81167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העלילה הפשוטה אך החביבה על פֶּני הפינגווינית שהולכת לאיבוד ומנסה לחזור הביתה.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השילוב של פינגווינים ועולם חורפי מוסיף קסם ייחודי שהופך את המשחק לנגיש ומזמין.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1167" y="661838"/>
        <a:ext cx="1620753" cy="2974893"/>
      </dsp:txXfrm>
    </dsp:sp>
    <dsp:sp modelId="{ED9DA73F-42C2-5747-A652-69E4C17F989F}">
      <dsp:nvSpPr>
        <dsp:cNvPr id="0" name=""/>
        <dsp:cNvSpPr/>
      </dsp:nvSpPr>
      <dsp:spPr>
        <a:xfrm>
          <a:off x="2004241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אתגר (ניהול זמן):</a:t>
          </a:r>
          <a:endParaRPr lang="en-IL" sz="1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25330" y="250927"/>
        <a:ext cx="1729403" cy="389822"/>
      </dsp:txXfrm>
    </dsp:sp>
    <dsp:sp modelId="{FCA7EB7A-30BB-A54F-A1EA-B67BD7C4EF43}">
      <dsp:nvSpPr>
        <dsp:cNvPr id="0" name=""/>
        <dsp:cNvSpPr/>
      </dsp:nvSpPr>
      <dsp:spPr>
        <a:xfrm>
          <a:off x="2079654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המשחק מצטיין בז'אנר </a:t>
          </a:r>
          <a:r>
            <a:rPr lang="he-IL" sz="1500" b="1" i="0" kern="1200">
              <a:latin typeface="Calibri" panose="020F0502020204030204" pitchFamily="34" charset="0"/>
              <a:cs typeface="Calibri" panose="020F0502020204030204" pitchFamily="34" charset="0"/>
            </a:rPr>
            <a:t>ניהול הזמן</a:t>
          </a: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 עם רמות מאתגרות שמגבירות את הקצב בהדרגה.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השחקן נדרש לתכנן, </a:t>
          </a:r>
          <a:r>
            <a:rPr lang="he-IL" sz="1500" b="0" i="0" kern="1200" dirty="0" err="1">
              <a:latin typeface="Calibri" panose="020F0502020204030204" pitchFamily="34" charset="0"/>
              <a:cs typeface="Calibri" panose="020F0502020204030204" pitchFamily="34" charset="0"/>
            </a:rPr>
            <a:t>לתעדף</a:t>
          </a: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 משימות ולהשתפר בכל רמה, מה שמוסיף תחושת הישג וסיפוק.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079654" y="661838"/>
        <a:ext cx="1620753" cy="2974893"/>
      </dsp:txXfrm>
    </dsp:sp>
    <dsp:sp modelId="{80B07ECD-0BED-FD49-AF33-13F5463FA42F}">
      <dsp:nvSpPr>
        <dsp:cNvPr id="0" name=""/>
        <dsp:cNvSpPr/>
      </dsp:nvSpPr>
      <dsp:spPr>
        <a:xfrm>
          <a:off x="4002727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דמויות ייחודיות: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23816" y="250927"/>
        <a:ext cx="1729403" cy="389822"/>
      </dsp:txXfrm>
    </dsp:sp>
    <dsp:sp modelId="{84D49CD2-1F14-5447-9164-39F42F621B87}">
      <dsp:nvSpPr>
        <dsp:cNvPr id="0" name=""/>
        <dsp:cNvSpPr/>
      </dsp:nvSpPr>
      <dsp:spPr>
        <a:xfrm>
          <a:off x="4078141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הדמויות החמודות של הפינגווינים מספקות חוויית משחק קלילה ומהנה.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ההתנהגויות המגוונות של הלקוחות (סבלנות שונה, תגובות שונות) מעניקות עומק ואותנטיות לעולם.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078141" y="661838"/>
        <a:ext cx="1620753" cy="2974893"/>
      </dsp:txXfrm>
    </dsp:sp>
    <dsp:sp modelId="{FFA75BB6-707A-2942-9D53-FAFAA72AB913}">
      <dsp:nvSpPr>
        <dsp:cNvPr id="0" name=""/>
        <dsp:cNvSpPr/>
      </dsp:nvSpPr>
      <dsp:spPr>
        <a:xfrm>
          <a:off x="6001214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משוב </a:t>
          </a:r>
          <a:r>
            <a:rPr lang="he-IL" sz="1500" b="1" i="0" kern="1200" dirty="0" err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מיידי</a:t>
          </a:r>
          <a:r>
            <a:rPr lang="he-IL" sz="1500" b="1" i="0" kern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:</a:t>
          </a:r>
          <a:endParaRPr lang="en-IL" sz="1500" kern="1200" dirty="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022303" y="250927"/>
        <a:ext cx="1729403" cy="389822"/>
      </dsp:txXfrm>
    </dsp:sp>
    <dsp:sp modelId="{BCE8A0B7-2F68-7D41-95F6-AE2197E1FF52}">
      <dsp:nvSpPr>
        <dsp:cNvPr id="0" name=""/>
        <dsp:cNvSpPr/>
      </dsp:nvSpPr>
      <dsp:spPr>
        <a:xfrm>
          <a:off x="6076628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המשוב הרגשי (חיוך/כעס של הלקוחות) והמשוב הכמותי (רווחים) הופכים את חוויית המשחק לאינטואיטיבית וממכרת.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השדרוגים מחזקים את ההתקדמות ואת תחושת השליטה של השחקן.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6076628" y="661838"/>
        <a:ext cx="1620753" cy="2974893"/>
      </dsp:txXfrm>
    </dsp:sp>
    <dsp:sp modelId="{CE8831BE-BA47-6B42-B7FE-B891D0BFDEAD}">
      <dsp:nvSpPr>
        <dsp:cNvPr id="0" name=""/>
        <dsp:cNvSpPr/>
      </dsp:nvSpPr>
      <dsp:spPr>
        <a:xfrm>
          <a:off x="7999701" y="229838"/>
          <a:ext cx="1771581" cy="4320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500" b="1" i="0" kern="12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rPr>
            <a:t>עיצוב העולם:</a:t>
          </a:r>
          <a:endParaRPr lang="en-IL" sz="1500" kern="1200">
            <a:solidFill>
              <a:schemeClr val="bg1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020790" y="250927"/>
        <a:ext cx="1729403" cy="389822"/>
      </dsp:txXfrm>
    </dsp:sp>
    <dsp:sp modelId="{A7A1B2AA-0463-5B44-8937-B5AE943539EF}">
      <dsp:nvSpPr>
        <dsp:cNvPr id="0" name=""/>
        <dsp:cNvSpPr/>
      </dsp:nvSpPr>
      <dsp:spPr>
        <a:xfrm>
          <a:off x="8075115" y="661838"/>
          <a:ext cx="1620753" cy="2974893"/>
        </a:xfrm>
        <a:prstGeom prst="rect">
          <a:avLst/>
        </a:prstGeom>
        <a:solidFill>
          <a:schemeClr val="lt1">
            <a:tint val="40000"/>
            <a:hueOff val="0"/>
            <a:satOff val="0"/>
            <a:lumOff val="0"/>
            <a:alpha val="73000"/>
          </a:schemeClr>
        </a:solidFill>
        <a:ln w="19050" cap="flat" cmpd="sng" algn="ctr">
          <a:solidFill>
            <a:schemeClr val="tx2">
              <a:lumMod val="50000"/>
              <a:lumOff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>
              <a:latin typeface="Calibri" panose="020F0502020204030204" pitchFamily="34" charset="0"/>
              <a:cs typeface="Calibri" panose="020F0502020204030204" pitchFamily="34" charset="0"/>
            </a:rPr>
            <a:t>הגרפיקה הצבעונית והאווירה החורפית יוצרים עולם ייחודי ואסתטי.</a:t>
          </a:r>
          <a:endParaRPr lang="en-IL" sz="1500" kern="1200">
            <a:latin typeface="Calibri" panose="020F0502020204030204" pitchFamily="34" charset="0"/>
            <a:cs typeface="Calibri" panose="020F0502020204030204" pitchFamily="34" charset="0"/>
          </a:endParaRP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b="0" i="0" kern="1200" dirty="0">
              <a:latin typeface="Calibri" panose="020F0502020204030204" pitchFamily="34" charset="0"/>
              <a:cs typeface="Calibri" panose="020F0502020204030204" pitchFamily="34" charset="0"/>
            </a:rPr>
            <a:t>המסעדות מתפתחות לאורך המשחק, ומספקות תחושה של גיוון והתקדמות.</a:t>
          </a:r>
          <a:endParaRPr lang="en-IL" sz="1500" kern="1200" dirty="0"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8075115" y="661838"/>
        <a:ext cx="1620753" cy="2974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8B16BF-1F0D-B84E-A0B9-A08C40851B1A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BF3C77-D042-1244-A8FD-07D3444BEE9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38787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39382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6D0AE-2CAD-8287-F43B-868FB99F3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B6715E-6CC7-8C7C-2374-46AE73E8C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52F85A-A66E-5229-145A-FFC76425F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6393A-3196-AF81-607C-D052FF458C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98448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2EE14-0E80-0A89-7729-B18A98D06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B39285-FB9D-BDAB-EADE-C14CE99E18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D92ED2-8394-64AF-2980-6ECB5CDF0D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CD8BE5-6263-D235-35CC-191F938A90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181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1C46A3-E692-DF8A-DEEC-6F915969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CF100E-5CBC-9752-B5CF-EB585BF32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41B430-18D7-2FB9-8796-CF0C1769D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7CF4A-B051-4335-0958-33C40C770A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63446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326F13-C799-749B-F224-B461DE0C5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E54FC3-2796-B9DD-27A4-EB588BBFA1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64154D-13C3-82C4-11DA-34A10708A8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B9BF3-4942-2A4D-A96E-19A90D71D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07611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0F941-078F-021B-A4D6-DDEDBF7F2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C1BB21-20A3-3C3A-DE85-16AEDFF7AC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C00033-0CB2-DD79-1088-4E7B449C90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F1F8E-A0E9-C318-60E0-AF58031F2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BF3C77-D042-1244-A8FD-07D3444BEE97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314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A69E1-3E9E-50A0-7F0D-08FB1E254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D61954-DEAF-2163-F673-AD71D0CBE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B1B97-2934-63FC-ADDE-3BE856583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DA082-994C-AAF3-5AA1-30131D40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536FD-027B-2ECF-F015-F1F48AA43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42143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E69F8-BD92-CE48-9FA9-05C5498B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C08B9-C2D8-E043-E8C7-301BB7510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A00B6-A18E-88B3-2F63-C0EB5177F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3EBA9-EA82-9ACD-F198-969885AD3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313E1-5DA7-667E-9772-C688B48F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34758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C9C538-11AF-314A-FCB3-D43AE724B3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EC6A8-89A8-DC34-2EBC-B03D70FE4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0590-EACF-4D24-FA3C-DB2D1186A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9CCC9-411B-86F6-7A87-25676ED94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31922-9265-31B0-1F18-502620F6D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88443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A0B43-E2AD-AC59-D558-40C988363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5B719-62C2-A2BF-FBF5-2CA102AFB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886D5-0F35-7013-0BB4-7C3D7A697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2836E-1FDA-E01D-BA62-A0231153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DE480-EEB6-6A23-D479-46062D633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93089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AEE79-04D1-A9C4-9B94-78653DFFB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17024-E0D8-736E-A1F7-22460295A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3FC07-24C0-375A-6FBC-7247C0AF9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02E03-5076-3571-7190-80B65E8EB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6C648-05F0-7C54-5FD4-9D9B0776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2660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E75D-4310-C5A4-1C91-8D5E88AEF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B2C98-6774-4090-F9F9-F94AFB5926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A921C-322B-6C5D-526D-3A5CF4E85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28C52-757E-7A5E-49F8-E5C75B877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72ED2-CE34-AB06-0425-3979F216D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CCC0E-2A8B-29FF-4D2D-3DBAEFED7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09231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C6378-73BE-33E9-8672-260D4AAB6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F1E49-360E-29FC-F7DC-F240EB7D7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5EB61-F2A4-EBB6-9E62-18879E830E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4C78F-2199-D5A5-D652-0416CAF352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632C03-C076-6E01-0A92-00199C44C6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97FC8-2601-F92B-92C0-5E5D689BD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24476D-4699-7408-CDD5-5C34D6E38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FCBEA3-84E1-416B-0DC6-AF310B425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13341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678BC-3EF4-F2EB-1334-11338C84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2752C2-0E70-62B7-DC0A-495FEBD0A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82A16-B9E2-AF41-87BC-F7BBF8ED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AE172-3331-DB38-912D-952FC9151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73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3AA1D9-7B56-7421-FD72-41FFB8EFC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44EDB-D06A-CD28-F5EC-27AB9F255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6A1FA-6F8D-7C0A-D577-DF0ED825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65009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4399-8AF9-D963-9555-DA28F9AD0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78F76-A33E-26D5-2BF1-E767D6B52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6A008-110E-B5AE-8EFD-EA72063DC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6A7C2-283E-31AB-F1AC-754933BA6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DEF8D-6EFA-555C-C3AA-B9C9553B8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D51E5-D1DA-CF13-88C0-C270CE8AA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8132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9AE6-1F58-C042-3707-139EFCDE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60C324-038B-7B17-4843-95E27F16A0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8AA784-F94A-4808-8F69-2944800C3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88E96-DECB-2494-59D1-4502D9C51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220C0-E009-2509-080C-54F0E7580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3D724B-DA12-6396-2421-104D5ADEF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81815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F2FBBA-C656-D1EC-FBE5-57EFDE1E9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8F5DF-CB4B-DADA-56F3-62AE3944B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A8E64-F6C4-02D8-F2F2-B507B1868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7E1E8E-D3FC-C341-A697-EAFB034A1F0F}" type="datetimeFigureOut">
              <a:rPr lang="en-IL" smtClean="0"/>
              <a:t>17/12/2024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CA6EA-28DA-0AE2-ED23-FCC8E79DF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08304-4984-9658-9318-F5B9D2235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9AE74A-5DE2-6F4F-8C89-D742F43C3C76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07440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hdphoto" Target="../media/hdphoto6.wdp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microsoft.com/office/2007/relationships/hdphoto" Target="../media/hdphoto8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6.wdp"/><Relationship Id="rId9" Type="http://schemas.microsoft.com/office/2007/relationships/hdphoto" Target="../media/hdphoto9.wdp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6.png"/><Relationship Id="rId4" Type="http://schemas.microsoft.com/office/2007/relationships/hdphoto" Target="../media/hdphoto6.wdp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0.wdp"/><Relationship Id="rId5" Type="http://schemas.openxmlformats.org/officeDocument/2006/relationships/image" Target="../media/image6.png"/><Relationship Id="rId4" Type="http://schemas.microsoft.com/office/2007/relationships/hdphoto" Target="../media/hdphoto6.wdp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enguin Diner 🕹️ Play on CrazyGames">
            <a:extLst>
              <a:ext uri="{FF2B5EF4-FFF2-40B4-BE49-F238E27FC236}">
                <a16:creationId xmlns:a16="http://schemas.microsoft.com/office/drawing/2014/main" id="{87B49846-35EA-2E49-33FF-EBBFFDDBB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2054" y="-2"/>
            <a:ext cx="12191980" cy="703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F48E11-0422-F4D7-0036-EDC0B4CC5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1" y="2691079"/>
            <a:ext cx="9144000" cy="2900518"/>
          </a:xfrm>
        </p:spPr>
        <p:txBody>
          <a:bodyPr anchor="b">
            <a:normAutofit/>
          </a:bodyPr>
          <a:lstStyle/>
          <a:p>
            <a:pPr algn="l" defTabSz="91440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8000" b="1" i="1" dirty="0">
                <a:solidFill>
                  <a:schemeClr val="bg2">
                    <a:lumMod val="10000"/>
                    <a:lumOff val="9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Pinguin Diner</a:t>
            </a:r>
            <a:endParaRPr lang="en-IL" sz="8000" b="1" i="1" dirty="0">
              <a:solidFill>
                <a:schemeClr val="bg2">
                  <a:lumMod val="10000"/>
                  <a:lumOff val="9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8E4E89-E958-8ADD-E9BF-F66458969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852" y="5752087"/>
            <a:ext cx="9144000" cy="1098395"/>
          </a:xfrm>
        </p:spPr>
        <p:txBody>
          <a:bodyPr numCol="3">
            <a:normAutofit/>
          </a:bodyPr>
          <a:lstStyle/>
          <a:p>
            <a:pPr marL="0" indent="0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b="1" i="1" dirty="0">
                <a:solidFill>
                  <a:schemeClr val="bg2">
                    <a:lumMod val="10000"/>
                    <a:lumOff val="9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מטלה מספר 5</a:t>
            </a:r>
          </a:p>
          <a:p>
            <a:pPr marL="0" indent="0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he-IL" b="1" i="1" dirty="0">
                <a:solidFill>
                  <a:schemeClr val="bg2">
                    <a:lumMod val="10000"/>
                    <a:lumOff val="9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הלל שובל ויהונתן </a:t>
            </a:r>
            <a:endParaRPr lang="en-IL" b="1" i="1" dirty="0">
              <a:solidFill>
                <a:schemeClr val="bg2">
                  <a:lumMod val="10000"/>
                  <a:lumOff val="9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2936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42CD7B-CC77-CD72-EC02-11E29CEC2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E19DF2C-8A9F-F800-0BED-74895DC67C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266" t="24988" r="25626" b="14538"/>
          <a:stretch/>
        </p:blipFill>
        <p:spPr>
          <a:xfrm>
            <a:off x="4293994" y="-6141313"/>
            <a:ext cx="3908810" cy="2736167"/>
          </a:xfrm>
          <a:prstGeom prst="rect">
            <a:avLst/>
          </a:prstGeom>
          <a:effectLst>
            <a:glow rad="368300">
              <a:schemeClr val="bg1">
                <a:alpha val="39000"/>
              </a:schemeClr>
            </a:glow>
          </a:effectLst>
        </p:spPr>
      </p:pic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9825ABFF-62E4-75E1-2D7D-D366536B10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63C94-58E3-0AC8-C099-D022F3BFED5B}"/>
              </a:ext>
            </a:extLst>
          </p:cNvPr>
          <p:cNvSpPr txBox="1">
            <a:spLocks/>
          </p:cNvSpPr>
          <p:nvPr/>
        </p:nvSpPr>
        <p:spPr>
          <a:xfrm>
            <a:off x="2095637" y="-6855497"/>
            <a:ext cx="8864321" cy="3625107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3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עלילה</a:t>
            </a:r>
            <a:endParaRPr lang="he-IL"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העלילה המרכזית: 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18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 שהלכה לאיבוד באנטארקטיקה, עובדת במסעדה כדי להרוויח כסף ולחזור הביתה.</a:t>
            </a: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השפעת השחקן על העלילה: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הצלחה או כישלון: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עמידה ביעדי הרווח מקדמת את העלילה.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החלטות השחקן משפיעות על קצב ההתקדמות.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קצב המשחק: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התנהלות יעילה מביאה להצלחה מהירה.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67522-1EB7-CF30-17F1-9717FBB7E35A}"/>
              </a:ext>
            </a:extLst>
          </p:cNvPr>
          <p:cNvSpPr txBox="1">
            <a:spLocks/>
          </p:cNvSpPr>
          <p:nvPr/>
        </p:nvSpPr>
        <p:spPr>
          <a:xfrm>
            <a:off x="1077914" y="341780"/>
            <a:ext cx="10093705" cy="621176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עולם</a:t>
            </a:r>
            <a:endParaRPr lang="he-IL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העולם: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הטבע: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זמן מוגבל ותנועה יעילה נדרשת לניהול המסעדה.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גיאוגרפיה: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המסעדות ממוקמות באנטארקטיקה עם עיצוב חורפי.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כלכלה: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מבוססת על שירות הלקוחות - רווח תלוי במהירות ואיכות השירות.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היסטוריה: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הלכה לאיבוד ורוצה להרוויח כסף כדי לחזור הביתה.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חברה: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לקוחות פינגווינים בעלי אופי והתנהגויות שונות.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פוליטיקה: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לא רלוונטית במשחק הזה, הסיפור מתמקד בהישרדות ובפרנסה.</a:t>
            </a: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לומדים את העולם?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אינטראקציה ישירה: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השחקן לומד דרך ניהול המסעדה והתגובות של הלקוחות.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משוב </a:t>
            </a:r>
            <a:r>
              <a:rPr lang="he-IL" sz="16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מיידי</a:t>
            </a:r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 מהלקוחות: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תגובות הלקוחות (חיוך/כעס) משפיעות על ההתקדמות של השחקן.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עיצוב הסביבה: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גרפיקה חורפית ולקוחות מגוונים מחזקים את הקשר לעולם.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התפתחות הדרגתית: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מסעדות ואתגרים חדשים מרחיבים את חוויית העולם.</a:t>
            </a:r>
          </a:p>
        </p:txBody>
      </p:sp>
      <p:pic>
        <p:nvPicPr>
          <p:cNvPr id="4" name="Picture 2" descr="Penguin Diner 🕹️ Play on CrazyGames">
            <a:extLst>
              <a:ext uri="{FF2B5EF4-FFF2-40B4-BE49-F238E27FC236}">
                <a16:creationId xmlns:a16="http://schemas.microsoft.com/office/drawing/2014/main" id="{175CD76C-7D21-8079-C59C-151BC9339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8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6638064" y="-4817670"/>
            <a:ext cx="8088728" cy="4667536"/>
          </a:xfrm>
          <a:prstGeom prst="round2DiagRect">
            <a:avLst>
              <a:gd name="adj1" fmla="val 50000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9E8ED4-9338-3220-C9F6-2C25DE530937}"/>
              </a:ext>
            </a:extLst>
          </p:cNvPr>
          <p:cNvSpPr txBox="1"/>
          <p:nvPr/>
        </p:nvSpPr>
        <p:spPr>
          <a:xfrm>
            <a:off x="12584838" y="423081"/>
            <a:ext cx="6168529" cy="2145268"/>
          </a:xfrm>
          <a:prstGeom prst="roundRect">
            <a:avLst>
              <a:gd name="adj" fmla="val 26210"/>
            </a:avLst>
          </a:prstGeom>
          <a:solidFill>
            <a:schemeClr val="bg1">
              <a:alpha val="72046"/>
            </a:schemeClr>
          </a:solidFill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לסיכום</a:t>
            </a:r>
          </a:p>
          <a:p>
            <a:pPr marL="0" algn="r" defTabSz="914400" rtl="1" eaLnBrk="1" latinLnBrk="0" hangingPunct="1"/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השילוב של סיפור פשוט ומעורר חיבה, דמויות חמודות, אתגרי ניהול זמן מעולים ועולם חורפי קסום הוא שהופך את </a:t>
            </a:r>
            <a:r>
              <a:rPr lang="en-US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Penguin Diner</a:t>
            </a:r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לייחודי ומקורי. </a:t>
            </a:r>
          </a:p>
          <a:p>
            <a:pPr marL="0" algn="r" defTabSz="914400" rtl="1" eaLnBrk="1" latinLnBrk="0" hangingPunct="1"/>
            <a:endParaRPr lang="he-IL" sz="2000" i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algn="r" defTabSz="914400" rtl="1" eaLnBrk="1" latinLnBrk="0" hangingPunct="1"/>
            <a:r>
              <a:rPr lang="he-IL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הרכיבים שתרמו למקוריות ולייחודיות:</a:t>
            </a:r>
          </a:p>
        </p:txBody>
      </p:sp>
    </p:spTree>
    <p:extLst>
      <p:ext uri="{BB962C8B-B14F-4D97-AF65-F5344CB8AC3E}">
        <p14:creationId xmlns:p14="http://schemas.microsoft.com/office/powerpoint/2010/main" val="8759099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enguin Diner 🕹️ Play on CrazyGames">
            <a:extLst>
              <a:ext uri="{FF2B5EF4-FFF2-40B4-BE49-F238E27FC236}">
                <a16:creationId xmlns:a16="http://schemas.microsoft.com/office/drawing/2014/main" id="{27B5A2AB-C766-9763-4702-424BB1AC4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915927" y="-441362"/>
            <a:ext cx="11517127" cy="6645866"/>
          </a:xfrm>
          <a:prstGeom prst="round2DiagRect">
            <a:avLst>
              <a:gd name="adj1" fmla="val 50000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6E0A4D-0BC4-8EEA-FAA8-919E65E3B63E}"/>
              </a:ext>
            </a:extLst>
          </p:cNvPr>
          <p:cNvSpPr txBox="1">
            <a:spLocks/>
          </p:cNvSpPr>
          <p:nvPr/>
        </p:nvSpPr>
        <p:spPr>
          <a:xfrm>
            <a:off x="1077914" y="-6427526"/>
            <a:ext cx="10093705" cy="621176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עולם</a:t>
            </a:r>
            <a:endParaRPr lang="he-IL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העולם: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הטבע: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זמן מוגבל ותנועה יעילה נדרשת לניהול המסעדה.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גיאוגרפיה: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המסעדות ממוקמות באנטארקטיקה עם עיצוב חורפי.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כלכלה: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מבוססת על שירות הלקוחות - רווח תלוי במהירות ואיכות השירות.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היסטוריה: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הלכה לאיבוד ורוצה להרוויח כסף כדי לחזור הביתה.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חברה: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לקוחות פינגווינים בעלי אופי והתנהגויות שונות.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פוליטיקה: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לא רלוונטית במשחק הזה, הסיפור מתמקד בהישרדות ובפרנסה.</a:t>
            </a: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לומדים את העולם?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אינטראקציה ישירה: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השחקן לומד דרך ניהול המסעדה והתגובות של הלקוחות.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משוב </a:t>
            </a:r>
            <a:r>
              <a:rPr lang="he-IL" sz="16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מיידי</a:t>
            </a:r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 מהלקוחות: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תגובות הלקוחות (חיוך/כעס) משפיעות על ההתקדמות של השחקן.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עיצוב הסביבה: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גרפיקה חורפית ולקוחות מגוונים מחזקים את הקשר לעולם.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התפתחות הדרגתית: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מסעדות ואתגרים חדשים מרחיבים את חוויית העולם.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7AEB25-14DD-81F9-A21F-342254D7D4CD}"/>
              </a:ext>
            </a:extLst>
          </p:cNvPr>
          <p:cNvSpPr txBox="1"/>
          <p:nvPr/>
        </p:nvSpPr>
        <p:spPr>
          <a:xfrm>
            <a:off x="5377218" y="423081"/>
            <a:ext cx="6168529" cy="2145268"/>
          </a:xfrm>
          <a:prstGeom prst="roundRect">
            <a:avLst>
              <a:gd name="adj" fmla="val 26210"/>
            </a:avLst>
          </a:prstGeom>
          <a:solidFill>
            <a:schemeClr val="bg1">
              <a:alpha val="72046"/>
            </a:schemeClr>
          </a:solidFill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לסיכום</a:t>
            </a:r>
          </a:p>
          <a:p>
            <a:pPr marL="0" algn="r" defTabSz="914400" rtl="1" eaLnBrk="1" latinLnBrk="0" hangingPunct="1"/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השילוב של סיפור פשוט ומעורר חיבה, דמויות חמודות, אתגרי ניהול זמן מעולים ועולם חורפי קסום הוא שהופך את </a:t>
            </a:r>
            <a:r>
              <a:rPr lang="en-US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Penguin Diner</a:t>
            </a:r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לייחודי ומקורי. </a:t>
            </a:r>
          </a:p>
          <a:p>
            <a:pPr marL="0" algn="r" defTabSz="914400" rtl="1" eaLnBrk="1" latinLnBrk="0" hangingPunct="1"/>
            <a:endParaRPr lang="he-IL" sz="2000" i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algn="r" defTabSz="914400" rtl="1" eaLnBrk="1" latinLnBrk="0" hangingPunct="1"/>
            <a:r>
              <a:rPr lang="he-IL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הרכיבים שתרמו למקוריות ולייחודיות: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226DD3E4-5EC5-E615-27D6-18068CE622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2246371"/>
              </p:ext>
            </p:extLst>
          </p:nvPr>
        </p:nvGraphicFramePr>
        <p:xfrm>
          <a:off x="1077914" y="7987511"/>
          <a:ext cx="9777037" cy="3866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036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03E6D-8712-8F38-74BB-3770AF527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enguin Diner 🕹️ Play on CrazyGames">
            <a:extLst>
              <a:ext uri="{FF2B5EF4-FFF2-40B4-BE49-F238E27FC236}">
                <a16:creationId xmlns:a16="http://schemas.microsoft.com/office/drawing/2014/main" id="{A1D0EE26-D678-2CE0-8CFC-D4C0EF3197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915927" y="-441362"/>
            <a:ext cx="9777037" cy="5641761"/>
          </a:xfrm>
          <a:prstGeom prst="round2DiagRect">
            <a:avLst>
              <a:gd name="adj1" fmla="val 50000"/>
              <a:gd name="adj2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680CB5-C88A-BD19-7362-D397FE7033D2}"/>
              </a:ext>
            </a:extLst>
          </p:cNvPr>
          <p:cNvSpPr txBox="1"/>
          <p:nvPr/>
        </p:nvSpPr>
        <p:spPr>
          <a:xfrm>
            <a:off x="5377218" y="423081"/>
            <a:ext cx="6168529" cy="2145268"/>
          </a:xfrm>
          <a:prstGeom prst="roundRect">
            <a:avLst>
              <a:gd name="adj" fmla="val 26210"/>
            </a:avLst>
          </a:prstGeom>
          <a:solidFill>
            <a:schemeClr val="bg1">
              <a:alpha val="72046"/>
            </a:schemeClr>
          </a:solidFill>
        </p:spPr>
        <p:txBody>
          <a:bodyPr wrap="square" rtlCol="0">
            <a:spAutoFit/>
          </a:bodyPr>
          <a:lstStyle/>
          <a:p>
            <a:pPr marL="0" algn="r" defTabSz="914400" rtl="1" eaLnBrk="1" latinLnBrk="0" hangingPunct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לסיכום</a:t>
            </a:r>
          </a:p>
          <a:p>
            <a:pPr marL="0" algn="r" defTabSz="914400" rtl="1" eaLnBrk="1" latinLnBrk="0" hangingPunct="1"/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השילוב של סיפור פשוט ומעורר חיבה, דמויות חמודות, אתגרי ניהול זמן מעולים ועולם חורפי קסום הוא שהופך את </a:t>
            </a:r>
            <a:r>
              <a:rPr lang="en-US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Penguin Diner</a:t>
            </a:r>
            <a:r>
              <a:rPr lang="he-IL" sz="20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לייחודי ומקורי. </a:t>
            </a:r>
          </a:p>
          <a:p>
            <a:pPr marL="0" algn="r" defTabSz="914400" rtl="1" eaLnBrk="1" latinLnBrk="0" hangingPunct="1"/>
            <a:endParaRPr lang="he-IL" sz="2000" i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algn="r" defTabSz="914400" rtl="1" eaLnBrk="1" latinLnBrk="0" hangingPunct="1"/>
            <a:r>
              <a:rPr lang="he-IL" sz="20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הרכיבים שתרמו למקוריות ולייחודיות: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CCB1F68-C2ED-BF5C-0813-96271782E0D0}"/>
              </a:ext>
            </a:extLst>
          </p:cNvPr>
          <p:cNvGraphicFramePr/>
          <p:nvPr/>
        </p:nvGraphicFramePr>
        <p:xfrm>
          <a:off x="1077914" y="2796949"/>
          <a:ext cx="9777037" cy="3866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57317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3D398C57-0B5F-2827-4A9C-38DA0CBF5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-130629"/>
            <a:ext cx="12159343" cy="700729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76C76B0-16B5-9934-5DC7-9198ECE13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970" y="457199"/>
            <a:ext cx="9710059" cy="594360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>
            <a:normAutofit lnSpcReduction="10000"/>
          </a:bodyPr>
          <a:lstStyle/>
          <a:p>
            <a:pPr marL="0" indent="0" algn="ctr" rtl="1"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אתגר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כישורים דרושים: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ניהול זמן, תיעדוף משימות, תיאום עין-יד ופתרון בעיות.</a:t>
            </a: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רמת קושי: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לא ניתנת לבחירה ידנית. הרמה עולה באופן אוטומטי עם ההתקדמות, דרך: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יותר לקוחות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דרישות גבוהות יותר מהלקוחות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מורכבות גבוהה יותר בהזמנות</a:t>
            </a: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לרמת השחקן: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ככל שהשחקן מצליח, רמת הקושי גוברת: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מספר לקוחות וזמן קצר יותר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הופכים לתובעניים יותר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מאפשרים התמודדות עם האתגר</a:t>
            </a:r>
            <a:endParaRPr lang="en-IL" sz="2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B0B887D-8AA9-4203-4EFF-65B3B5AD5265}"/>
              </a:ext>
            </a:extLst>
          </p:cNvPr>
          <p:cNvSpPr txBox="1">
            <a:spLocks/>
          </p:cNvSpPr>
          <p:nvPr/>
        </p:nvSpPr>
        <p:spPr>
          <a:xfrm>
            <a:off x="1393370" y="7271650"/>
            <a:ext cx="9710059" cy="594360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זרימה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מיקוד השחקן: 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ממשק פשוט ואינטואיטיבי.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מסך ממוקד בתצוגת המסעדה בלבד.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קצב משחק דינמי שמגביר ריכוז.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מוזיקת רקע תואמת לאווירת המשחק.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תחושת שליטה והשפעה: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השחקן שולט במיקום הלקוחות, סדר הפעולות והשדרוגים.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לפעולות השחקן (חיוך, כעס).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מחזקים את הקשר בין הצלחה לפעולות.</a:t>
            </a:r>
            <a:endParaRPr lang="he-IL" sz="2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לרמת השחקן: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משוב </a:t>
            </a:r>
            <a:r>
              <a:rPr lang="he-IL" sz="19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מיידי</a:t>
            </a: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: טיפים גבוהים/נמוכים ותגובות הלקוחות.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מדדים ברורים: רווחים ועמידה ביעדים יומיים.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הצלחה = מעבר רמה, כישלון = ניסיון חוזר.</a:t>
            </a:r>
            <a:endParaRPr lang="en-IL" sz="19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49636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A8553D-7629-DFD7-0060-35F707486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1400E001-770B-762C-D7C1-B0222F8FA9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8BB0A97-891A-1F9E-6173-E79863C83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970" y="457199"/>
            <a:ext cx="9710059" cy="594360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>
            <a:normAutofit fontScale="92500" lnSpcReduction="20000"/>
          </a:bodyPr>
          <a:lstStyle/>
          <a:p>
            <a:pPr marL="0" indent="0" algn="ctr" rtl="1"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זרימה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מיקוד השחקן: 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ממשק פשוט ואינטואיטיבי.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מסך ממוקד בתצוגת המסעדה בלבד.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קצב משחק דינמי שמגביר ריכוז.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מוזיקת רקע תואמת לאווירת המשחק.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תחושת שליטה והשפעה: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השחקן שולט במיקום הלקוחות, סדר הפעולות והשדרוגים.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לפעולות השחקן (חיוך, כעס).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מחזקים את הקשר בין הצלחה לפעולות.</a:t>
            </a:r>
            <a:endParaRPr lang="he-IL" sz="2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לרמת השחקן: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משוב </a:t>
            </a:r>
            <a:r>
              <a:rPr lang="he-IL" sz="19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מיידי</a:t>
            </a: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: טיפים גבוהים/נמוכים ותגובות הלקוחות.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מדדים ברורים: רווחים ועמידה ביעדים יומיים.</a:t>
            </a:r>
          </a:p>
          <a:p>
            <a:pPr lvl="1" algn="r" rtl="1"/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הצלחה = מעבר רמה, כישלון = ניסיון חוזר.</a:t>
            </a:r>
            <a:endParaRPr lang="en-IL" sz="19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7D03533-D921-1803-C2D1-B4F727141D72}"/>
              </a:ext>
            </a:extLst>
          </p:cNvPr>
          <p:cNvSpPr txBox="1">
            <a:spLocks/>
          </p:cNvSpPr>
          <p:nvPr/>
        </p:nvSpPr>
        <p:spPr>
          <a:xfrm>
            <a:off x="1393370" y="-6108435"/>
            <a:ext cx="9710059" cy="594360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אתגר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כישורים דרושים: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ניהול זמן, תיעדוף משימות, תיאום עין-יד ופתרון בעיות.</a:t>
            </a: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רמת קושי: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לא ניתנת לבחירה ידנית. הרמה עולה באופן אוטומטי עם ההתקדמות, דרך: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יותר לקוחות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דרישות גבוהות יותר מהלקוחות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מורכבות גבוהה יותר בהזמנות</a:t>
            </a: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לרמת השחקן: </a:t>
            </a:r>
            <a:r>
              <a:rPr lang="he-IL" sz="2400" i="1" dirty="0">
                <a:latin typeface="Calibri" panose="020F0502020204030204" pitchFamily="34" charset="0"/>
                <a:cs typeface="Calibri" panose="020F0502020204030204" pitchFamily="34" charset="0"/>
              </a:rPr>
              <a:t>ככל שהשחקן מצליח, רמת הקושי גוברת: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מספר לקוחות וזמן קצר יותר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הופכים לתובעניים יותר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מאפשרים התמודדות עם האתגר</a:t>
            </a:r>
            <a:endParaRPr lang="en-IL" sz="28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8CAD2E-C293-BBE2-0081-22D93BCD9DE5}"/>
              </a:ext>
            </a:extLst>
          </p:cNvPr>
          <p:cNvSpPr txBox="1">
            <a:spLocks/>
          </p:cNvSpPr>
          <p:nvPr/>
        </p:nvSpPr>
        <p:spPr>
          <a:xfrm>
            <a:off x="1269737" y="7529794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שעשוע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פעילויות שאינן קשורות ישירות למטרה: 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הנאה מהעיצוב הצבעוני והתגובות של הלקוחות.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שאינם הכרחיים להצלחה, כמו שדרוגי ריהוט ואביזרים.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מעקב אחר סוגי לקוחות והתנהגויותיהם.</a:t>
            </a: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לסוג שחקן – ׳האספן׳: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המשחק מעודד איסוף והתקדמות: צבירת כסף, רכישת שדרוגים, ושיפור היכולות של פֶּני והמסעדה.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תהליך השדרוגים יוצר תחושת סיפוק ומעודד שחקנים לאסוף עוד ולהתקדם בשלבים.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679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2AD77-DA4E-8FF3-7A17-EB1F26B0A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C1F352B8-BAF4-F882-EB54-81DFC8A76A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81C12-3F48-94ED-C131-8FB7B8322519}"/>
              </a:ext>
            </a:extLst>
          </p:cNvPr>
          <p:cNvSpPr txBox="1">
            <a:spLocks/>
          </p:cNvSpPr>
          <p:nvPr/>
        </p:nvSpPr>
        <p:spPr>
          <a:xfrm>
            <a:off x="1393370" y="-6444338"/>
            <a:ext cx="9710059" cy="594360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>
                <a:latin typeface="Calibri" panose="020F0502020204030204" pitchFamily="34" charset="0"/>
                <a:cs typeface="Calibri" panose="020F0502020204030204" pitchFamily="34" charset="0"/>
              </a:rPr>
              <a:t>זרימה</a:t>
            </a:r>
            <a:endParaRPr lang="he-IL" sz="2400" b="1" i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>
                <a:latin typeface="Calibri" panose="020F0502020204030204" pitchFamily="34" charset="0"/>
                <a:cs typeface="Calibri" panose="020F0502020204030204" pitchFamily="34" charset="0"/>
              </a:rPr>
              <a:t>מיקוד השחקן: 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ממשק פשוט ואינטואיטיבי.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מסך ממוקד בתצוגת המסעדה בלבד.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קצב משחק דינמי שמגביר ריכוז.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מוזיקת רקע תואמת לאווירת המשחק.</a:t>
            </a:r>
            <a:endParaRPr lang="he-IL" b="1" i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>
                <a:latin typeface="Calibri" panose="020F0502020204030204" pitchFamily="34" charset="0"/>
                <a:cs typeface="Calibri" panose="020F0502020204030204" pitchFamily="34" charset="0"/>
              </a:rPr>
              <a:t>תחושת שליטה והשפעה:</a:t>
            </a:r>
            <a:endParaRPr lang="he-IL" sz="2400" i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השחקן שולט במיקום הלקוחות, סדר הפעולות והשדרוגים.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לפעולות השחקן (חיוך, כעס).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שדרוגים מחזקים את הקשר בין הצלחה לפעולות.</a:t>
            </a:r>
            <a:endParaRPr lang="he-IL" sz="2600" i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>
                <a:latin typeface="Calibri" panose="020F0502020204030204" pitchFamily="34" charset="0"/>
                <a:cs typeface="Calibri" panose="020F0502020204030204" pitchFamily="34" charset="0"/>
              </a:rPr>
              <a:t>התאמה לרמת השחקן:</a:t>
            </a:r>
            <a:endParaRPr lang="he-IL" sz="2400" i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משוב מיידי: טיפים גבוהים/נמוכים ותגובות הלקוחות.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מדדים ברורים: רווחים ועמידה ביעדים יומיים.</a:t>
            </a:r>
          </a:p>
          <a:p>
            <a:pPr lvl="1" algn="r" rtl="1"/>
            <a:r>
              <a:rPr lang="he-IL" sz="1900" i="1">
                <a:latin typeface="Calibri" panose="020F0502020204030204" pitchFamily="34" charset="0"/>
                <a:cs typeface="Calibri" panose="020F0502020204030204" pitchFamily="34" charset="0"/>
              </a:rPr>
              <a:t>הצלחה = מעבר רמה, כישלון = ניסיון חוזר.</a:t>
            </a:r>
            <a:endParaRPr lang="en-IL" sz="19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2" descr="Penguin Diner: Restaurant Dash - Apps on Google Play">
            <a:extLst>
              <a:ext uri="{FF2B5EF4-FFF2-40B4-BE49-F238E27FC236}">
                <a16:creationId xmlns:a16="http://schemas.microsoft.com/office/drawing/2014/main" id="{76EC359B-0069-5A9D-8E94-35DF8BA2BD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8"/>
          <a:stretch/>
        </p:blipFill>
        <p:spPr bwMode="auto">
          <a:xfrm>
            <a:off x="3900196" y="7885399"/>
            <a:ext cx="4425820" cy="2948666"/>
          </a:xfrm>
          <a:prstGeom prst="roundRect">
            <a:avLst>
              <a:gd name="adj" fmla="val 5275"/>
            </a:avLst>
          </a:prstGeom>
          <a:noFill/>
          <a:effectLst>
            <a:glow rad="372414">
              <a:schemeClr val="bg1">
                <a:alpha val="39174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EB08426-C43E-37FC-2B07-4060AA590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737" y="1203642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>
            <a:normAutofit fontScale="77500" lnSpcReduction="20000"/>
          </a:bodyPr>
          <a:lstStyle/>
          <a:p>
            <a:pPr marL="0" indent="0" algn="ctr" rtl="1">
              <a:lnSpc>
                <a:spcPct val="120000"/>
              </a:lnSpc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שעשוע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פעילויות שאינן קשורות ישירות למטרה: 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הנאה מהעיצוב הצבעוני והתגובות של הלקוחות.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שאינם הכרחיים להצלחה, כמו שדרוגי ריהוט ואביזרים.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מעקב אחר סוגי לקוחות והתנהגויותיהם.</a:t>
            </a: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לסוג שחקן – ׳האספן׳: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המשחק מעודד איסוף והתקדמות: צבירת כסף, רכישת שדרוגים, ושיפור היכולות של פֶּני והמסעדה.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תהליך השדרוגים יוצר תחושת סיפוק ומעודד שחקנים לאסוף עוד ולהתקדם בשלבים.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29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A2E2C1-28B3-BBD6-00E6-EB4B975B0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D03E7365-BC99-66BE-4FA8-7468DE094D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5952152-A602-0B1B-82D1-BA8B585C1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737" y="121295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>
            <a:normAutofit fontScale="77500" lnSpcReduction="20000"/>
          </a:bodyPr>
          <a:lstStyle/>
          <a:p>
            <a:pPr marL="0" indent="0" algn="ctr" rtl="1">
              <a:lnSpc>
                <a:spcPct val="120000"/>
              </a:lnSpc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שעשוע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פעילויות שאינן קשורות ישירות למטרה: 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הנאה מהעיצוב הצבעוני והתגובות של הלקוחות.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שאינם הכרחיים להצלחה, כמו שדרוגי ריהוט ואביזרים.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מעקב אחר סוגי לקוחות והתנהגויותיהם.</a:t>
            </a: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לסוג שחקן – ׳האספן׳: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המשחק מעודד איסוף והתקדמות: צבירת כסף, רכישת שדרוגים, ושיפור היכולות של פֶּני והמסעדה.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תהליך השדרוגים יוצר תחושת סיפוק ומעודד שחקנים לאסוף עוד ולהתקדם בשלבים.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2" descr="Penguin Diner: Restaurant Dash - Apps on Google Play">
            <a:extLst>
              <a:ext uri="{FF2B5EF4-FFF2-40B4-BE49-F238E27FC236}">
                <a16:creationId xmlns:a16="http://schemas.microsoft.com/office/drawing/2014/main" id="{E63449B2-914F-444B-4EEA-46B190689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8"/>
          <a:stretch/>
        </p:blipFill>
        <p:spPr bwMode="auto">
          <a:xfrm>
            <a:off x="4267447" y="4166729"/>
            <a:ext cx="3657105" cy="2436516"/>
          </a:xfrm>
          <a:prstGeom prst="roundRect">
            <a:avLst>
              <a:gd name="adj" fmla="val 5275"/>
            </a:avLst>
          </a:prstGeom>
          <a:noFill/>
          <a:effectLst>
            <a:glow rad="372414">
              <a:schemeClr val="bg1">
                <a:alpha val="39174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59621C-3DC2-0388-C9ED-DE71831A1160}"/>
              </a:ext>
            </a:extLst>
          </p:cNvPr>
          <p:cNvSpPr txBox="1">
            <a:spLocks/>
          </p:cNvSpPr>
          <p:nvPr/>
        </p:nvSpPr>
        <p:spPr>
          <a:xfrm>
            <a:off x="1240970" y="-3778892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3200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סיפור-רקע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 הרקע: 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000" b="0" i="1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חביבה, הולכת לאיבוד באנטארקטיקה ונזקקת לכסף כדי לחזור הביתה. היא מתחילה לעבוד כמנהלת מסעדה כדי להרוויח את הכסף הנדרש.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מועבר לשחקן: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פתיח קצר עם איור וטקסט שמסביר את הסיפור.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המטרה של פֶּני (להרוויח כסף) משולבת במכניקת המשחק.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ההתקדמות בין מסעדות מדגישה את התקדמותה של פֶּני לעבר היעד.</a:t>
            </a:r>
            <a:endParaRPr lang="he-IL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Penguin Diner: Restaurant Dash - Apps on Google Play">
            <a:extLst>
              <a:ext uri="{FF2B5EF4-FFF2-40B4-BE49-F238E27FC236}">
                <a16:creationId xmlns:a16="http://schemas.microsoft.com/office/drawing/2014/main" id="{7FDC9131-C61E-8DB0-87BC-3043D23B9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446" y="7450322"/>
            <a:ext cx="3657105" cy="2505440"/>
          </a:xfrm>
          <a:prstGeom prst="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323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8317AB-C172-1F96-BF0C-20EC337CC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05B1F462-593D-8E55-B7F7-1CFF3BB110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B834CAE-2F6E-68C3-E1AC-F1232B5E8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737" y="-4096139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>
            <a:normAutofit fontScale="77500" lnSpcReduction="20000"/>
          </a:bodyPr>
          <a:lstStyle/>
          <a:p>
            <a:pPr marL="0" indent="0" algn="ctr" rtl="1">
              <a:lnSpc>
                <a:spcPct val="120000"/>
              </a:lnSpc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שעשוע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פעילויות שאינן קשורות ישירות למטרה: 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הנאה מהעיצוב הצבעוני והתגובות של הלקוחות.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 שאינם הכרחיים להצלחה, כמו שדרוגי ריהוט ואביזרים.</a:t>
            </a:r>
          </a:p>
          <a:p>
            <a:pPr lvl="1" algn="r" rtl="1">
              <a:lnSpc>
                <a:spcPct val="120000"/>
              </a:lnSpc>
            </a:pP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מעקב אחר סוגי לקוחות והתנהגויותיהם.</a:t>
            </a:r>
          </a:p>
          <a:p>
            <a:pPr algn="r" rtl="1">
              <a:lnSpc>
                <a:spcPct val="120000"/>
              </a:lnSpc>
            </a:pPr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התאמה לסוג שחקן – ׳האספן׳: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המשחק מעודד איסוף והתקדמות: צבירת כסף, רכישת שדרוגים, ושיפור היכולות של פֶּני והמסעדה.</a:t>
            </a:r>
          </a:p>
          <a:p>
            <a:pPr lvl="1" algn="r" rtl="1">
              <a:lnSpc>
                <a:spcPct val="120000"/>
              </a:lnSpc>
            </a:pPr>
            <a:r>
              <a:rPr lang="he-IL" sz="1900" i="1" dirty="0">
                <a:latin typeface="Calibri" panose="020F0502020204030204" pitchFamily="34" charset="0"/>
                <a:cs typeface="Calibri" panose="020F0502020204030204" pitchFamily="34" charset="0"/>
              </a:rPr>
              <a:t>תהליך השדרוגים יוצר תחושת סיפוק ומעודד שחקנים לאסוף עוד ולהתקדם בשלבים.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2" descr="Penguin Diner: Restaurant Dash - Apps on Google Play">
            <a:extLst>
              <a:ext uri="{FF2B5EF4-FFF2-40B4-BE49-F238E27FC236}">
                <a16:creationId xmlns:a16="http://schemas.microsoft.com/office/drawing/2014/main" id="{773F42DD-CC4B-13E3-671D-927502101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8"/>
          <a:stretch/>
        </p:blipFill>
        <p:spPr bwMode="auto">
          <a:xfrm>
            <a:off x="4267447" y="7451103"/>
            <a:ext cx="3657105" cy="2436516"/>
          </a:xfrm>
          <a:prstGeom prst="roundRect">
            <a:avLst>
              <a:gd name="adj" fmla="val 5275"/>
            </a:avLst>
          </a:prstGeom>
          <a:noFill/>
          <a:effectLst>
            <a:glow rad="372414">
              <a:schemeClr val="bg1">
                <a:alpha val="39174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D6AA2-5DA0-6AC5-06AF-3289217C9CE7}"/>
              </a:ext>
            </a:extLst>
          </p:cNvPr>
          <p:cNvSpPr txBox="1">
            <a:spLocks/>
          </p:cNvSpPr>
          <p:nvPr/>
        </p:nvSpPr>
        <p:spPr>
          <a:xfrm>
            <a:off x="1240970" y="65318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סיפור-רקע</a:t>
            </a:r>
            <a:endParaRPr lang="he-IL"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 הרקע: 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000" b="0" i="1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חביבה, הולכת לאיבוד באנטארקטיקה ונזקקת לכסף כדי לחזור הביתה. היא מתחילה לעבוד כמנהלת מסעדה כדי להרוויח את הכסף הנדרש.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מועבר לשחקן: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פתיח קצר עם איור וטקסט שמסביר את הסיפור.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המטרה של פֶּני (להרוויח כסף) משולבת במכניקת המשחק.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ההתקדמות בין מסעדות מדגישה את התקדמותה של פֶּני לעבר היעד.</a:t>
            </a:r>
            <a:endParaRPr lang="he-IL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4" descr="Penguin Diner: Restaurant Dash - Apps on Google Play">
            <a:extLst>
              <a:ext uri="{FF2B5EF4-FFF2-40B4-BE49-F238E27FC236}">
                <a16:creationId xmlns:a16="http://schemas.microsoft.com/office/drawing/2014/main" id="{E8534F5C-2999-2306-3401-A1EB2740BE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446" y="4165948"/>
            <a:ext cx="3657105" cy="2505440"/>
          </a:xfrm>
          <a:prstGeom prst="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5C96C2-3CF6-DF0B-2C76-9D4172A7DDC3}"/>
              </a:ext>
            </a:extLst>
          </p:cNvPr>
          <p:cNvSpPr txBox="1">
            <a:spLocks/>
          </p:cNvSpPr>
          <p:nvPr/>
        </p:nvSpPr>
        <p:spPr>
          <a:xfrm>
            <a:off x="1393370" y="7265636"/>
            <a:ext cx="9710059" cy="442462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6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מרכזיות: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הגיבור: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 שעובדת במסעדה כדי להרוויח כסף ולחזור הביתה.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המתנגד: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אין אנטגוניסט קלאסי; הזמן והלחץ מלקוחות משמשים כאתגר מרכזי.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משניות: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פינגווינים עם דרגות סבלנות והתנהגות שונות, שמגוונים את חוויית המשחק ומאתגרים את השחקן להתאים את האסטרטגיה.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מספקים עזרה עקיפה לשחקן ומחזקים את פֶּני. כמו – טבח, בידור ועוד.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מאפייני הדמויות: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קבועות או משתנות: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נשארת קבועה אך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משתדרגת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, והלקוחות מגוונים עם הזמן.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רצון חופשי: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באופן משתנה (סבלנות, כעס, עזיבה), מה שמדמה רצון חופשי.</a:t>
            </a:r>
          </a:p>
        </p:txBody>
      </p:sp>
      <p:pic>
        <p:nvPicPr>
          <p:cNvPr id="11" name="Picture 2" descr="Penguin Diner 2 - 🕹️ Online Game | Gameflare.com">
            <a:extLst>
              <a:ext uri="{FF2B5EF4-FFF2-40B4-BE49-F238E27FC236}">
                <a16:creationId xmlns:a16="http://schemas.microsoft.com/office/drawing/2014/main" id="{0A9A90BD-39D2-8CB4-9EE2-A55C56B59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399" y="14644474"/>
            <a:ext cx="2794000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077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EC895B-B65C-5D51-5955-2B32B2941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F7E185F4-99BC-1CD9-6E98-6B03112071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FEA62-DC17-9ABD-6001-06AAA64720E3}"/>
              </a:ext>
            </a:extLst>
          </p:cNvPr>
          <p:cNvSpPr txBox="1">
            <a:spLocks/>
          </p:cNvSpPr>
          <p:nvPr/>
        </p:nvSpPr>
        <p:spPr>
          <a:xfrm>
            <a:off x="1240970" y="-6166671"/>
            <a:ext cx="9710059" cy="3909529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3200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סיפור-רקע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סיפור הרקע: 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000" b="0" i="1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חביבה, הולכת לאיבוד באנטארקטיקה ונזקקת לכסף כדי לחזור הביתה. היא מתחילה לעבוד כמנהלת מסעדה כדי להרוויח את הכסף הנדרש.</a:t>
            </a:r>
            <a:endParaRPr lang="he-IL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4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מועבר לשחקן:</a:t>
            </a:r>
            <a:endParaRPr lang="he-IL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פתיח קצר עם איור וטקסט שמסביר את הסיפור.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המטרה של פֶּני (להרוויח כסף) משולבת במכניקת המשחק.</a:t>
            </a:r>
          </a:p>
          <a:p>
            <a:pPr lvl="1" algn="r" rtl="1"/>
            <a:r>
              <a:rPr lang="he-IL" sz="2000" i="1" dirty="0">
                <a:latin typeface="Calibri" panose="020F0502020204030204" pitchFamily="34" charset="0"/>
                <a:cs typeface="Calibri" panose="020F0502020204030204" pitchFamily="34" charset="0"/>
              </a:rPr>
              <a:t>ההתקדמות בין מסעדות מדגישה את התקדמותה של פֶּני לעבר היעד.</a:t>
            </a:r>
            <a:endParaRPr lang="he-IL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4" descr="Penguin Diner: Restaurant Dash - Apps on Google Play">
            <a:extLst>
              <a:ext uri="{FF2B5EF4-FFF2-40B4-BE49-F238E27FC236}">
                <a16:creationId xmlns:a16="http://schemas.microsoft.com/office/drawing/2014/main" id="{D4D8326B-8200-AF5F-E6BB-634C71025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446" y="-3008579"/>
            <a:ext cx="3657105" cy="2505440"/>
          </a:xfrm>
          <a:prstGeom prst="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E6FFC06-720C-C0DD-F257-EB01DC9773ED}"/>
              </a:ext>
            </a:extLst>
          </p:cNvPr>
          <p:cNvSpPr txBox="1">
            <a:spLocks/>
          </p:cNvSpPr>
          <p:nvPr/>
        </p:nvSpPr>
        <p:spPr>
          <a:xfrm>
            <a:off x="1393370" y="147381"/>
            <a:ext cx="9710059" cy="442462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6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מרכזיות: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הגיבור: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 שעובדת במסעדה כדי להרוויח כסף ולחזור הביתה.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המתנגד: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אין אנטגוניסט קלאסי; הזמן והלחץ מלקוחות משמשים כאתגר מרכזי.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משניות: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פינגווינים עם דרגות סבלנות והתנהגות שונות, שמגוונים את חוויית המשחק ומאתגרים את השחקן להתאים את האסטרטגיה.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מספקים עזרה עקיפה לשחקן ומחזקים את פֶּני. כמו – טבח, בידור ועוד.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מאפייני הדמויות: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קבועות או משתנות: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נשארת קבועה אך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משתדרגת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, והלקוחות מגוונים עם הזמן.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רצון חופשי: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באופן משתנה (סבלנות, כעס, עזיבה), מה שמדמה רצון חופשי.</a:t>
            </a:r>
          </a:p>
        </p:txBody>
      </p:sp>
      <p:pic>
        <p:nvPicPr>
          <p:cNvPr id="1026" name="Picture 2" descr="Penguin Diner 2 - 🕹️ Online Game | Gameflare.com">
            <a:extLst>
              <a:ext uri="{FF2B5EF4-FFF2-40B4-BE49-F238E27FC236}">
                <a16:creationId xmlns:a16="http://schemas.microsoft.com/office/drawing/2014/main" id="{13591734-9B61-8A01-916E-DF40D7EA8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399" y="4572002"/>
            <a:ext cx="2794000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uTube">
            <a:extLst>
              <a:ext uri="{FF2B5EF4-FFF2-40B4-BE49-F238E27FC236}">
                <a16:creationId xmlns:a16="http://schemas.microsoft.com/office/drawing/2014/main" id="{84C47DEF-5CD6-69A0-8CF9-8A416A3A65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70" t="19282" r="18893"/>
          <a:stretch/>
        </p:blipFill>
        <p:spPr bwMode="auto">
          <a:xfrm>
            <a:off x="3311510" y="8918919"/>
            <a:ext cx="2784735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446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43EB46-9135-CE5C-36B0-C4FAFA1AD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BABA9FE6-7FA7-1F56-B1C3-AC98F6DA05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8B11ACB-BE26-37FC-C87D-D0B95C05000F}"/>
              </a:ext>
            </a:extLst>
          </p:cNvPr>
          <p:cNvSpPr txBox="1">
            <a:spLocks/>
          </p:cNvSpPr>
          <p:nvPr/>
        </p:nvSpPr>
        <p:spPr>
          <a:xfrm>
            <a:off x="1393370" y="147381"/>
            <a:ext cx="9710059" cy="442462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6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מרכזיות: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הגיבור: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 שעובדת במסעדה כדי להרוויח כסף ולחזור הביתה.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המתנגד: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אין אנטגוניסט קלאסי; הזמן והלחץ מלקוחות משמשים כאתגר מרכזי.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משניות: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פינגווינים עם דרגות סבלנות והתנהגות שונות, שמגוונים את חוויית המשחק ומאתגרים את השחקן להתאים את האסטרטגיה.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מספקים עזרה עקיפה לשחקן ומחזקים את פֶּני. כמו – טבח, בידור ועוד.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מאפייני הדמויות: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קבועות או משתנות: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נשארת קבועה אך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משתדרגת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, והלקוחות מגוונים עם הזמן.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רצון חופשי: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באופן משתנה (סבלנות, כעס, עזיבה), מה שמדמה רצון חופשי.</a:t>
            </a:r>
          </a:p>
        </p:txBody>
      </p:sp>
      <p:pic>
        <p:nvPicPr>
          <p:cNvPr id="1026" name="Picture 2" descr="Penguin Diner 2 - 🕹️ Online Game | Gameflare.com">
            <a:extLst>
              <a:ext uri="{FF2B5EF4-FFF2-40B4-BE49-F238E27FC236}">
                <a16:creationId xmlns:a16="http://schemas.microsoft.com/office/drawing/2014/main" id="{F17BD3AC-736B-88AC-E12C-F3F6588E7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798" y="4572002"/>
            <a:ext cx="2794000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uTube">
            <a:extLst>
              <a:ext uri="{FF2B5EF4-FFF2-40B4-BE49-F238E27FC236}">
                <a16:creationId xmlns:a16="http://schemas.microsoft.com/office/drawing/2014/main" id="{95751BF9-F54F-C872-6BB3-F3C07065F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70" t="19282" r="18893"/>
          <a:stretch/>
        </p:blipFill>
        <p:spPr bwMode="auto">
          <a:xfrm>
            <a:off x="3311510" y="4572002"/>
            <a:ext cx="2784735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F347A1-A217-06F3-DFB2-1A39D6D3E827}"/>
              </a:ext>
            </a:extLst>
          </p:cNvPr>
          <p:cNvSpPr txBox="1">
            <a:spLocks/>
          </p:cNvSpPr>
          <p:nvPr/>
        </p:nvSpPr>
        <p:spPr>
          <a:xfrm>
            <a:off x="2095637" y="7116210"/>
            <a:ext cx="8864321" cy="3625107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3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עלילה</a:t>
            </a:r>
            <a:endParaRPr lang="he-IL"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העלילה המרכזית: 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18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 שהלכה לאיבוד באנטארקטיקה, עובדת במסעדה כדי להרוויח כסף ולחזור הביתה.</a:t>
            </a: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השפעת השחקן על העלילה: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הצלחה או כישלון: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עמידה ביעדי הרווח מקדמת את העלילה.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החלטות השחקן משפיעות על קצב ההתקדמות.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קצב המשחק: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התנהלות יעילה מביאה להצלחה מהירה.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105CDC-D4BD-6E27-ECD5-81D61E3482C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8266" t="24988" r="25626" b="14538"/>
          <a:stretch/>
        </p:blipFill>
        <p:spPr>
          <a:xfrm>
            <a:off x="4293994" y="10805612"/>
            <a:ext cx="3908810" cy="2736167"/>
          </a:xfrm>
          <a:prstGeom prst="rect">
            <a:avLst/>
          </a:prstGeom>
          <a:effectLst>
            <a:glow rad="368300">
              <a:schemeClr val="bg1">
                <a:alpha val="39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995086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039937-AD3A-EAFD-C1A1-F050F9E1F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guin Diner - Play online at Coolmath Games">
            <a:extLst>
              <a:ext uri="{FF2B5EF4-FFF2-40B4-BE49-F238E27FC236}">
                <a16:creationId xmlns:a16="http://schemas.microsoft.com/office/drawing/2014/main" id="{70A6B7BE-1531-854D-035B-F6E1260867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096" y="18661"/>
            <a:ext cx="12159343" cy="6858000"/>
          </a:xfrm>
          <a:prstGeom prst="roundRect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F69080-08A6-6D7C-A7B9-1649F15293B9}"/>
              </a:ext>
            </a:extLst>
          </p:cNvPr>
          <p:cNvSpPr txBox="1">
            <a:spLocks/>
          </p:cNvSpPr>
          <p:nvPr/>
        </p:nvSpPr>
        <p:spPr>
          <a:xfrm>
            <a:off x="1393370" y="-4860719"/>
            <a:ext cx="9710059" cy="442462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6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</a:t>
            </a:r>
            <a:endParaRPr lang="he-IL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מרכזיות: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הגיבור: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 שעובדת במסעדה כדי להרוויח כסף ולחזור הביתה.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המתנגד: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אין אנטגוניסט קלאסי; הזמן והלחץ מלקוחות משמשים כאתגר מרכזי.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דמויות משניות: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פינגווינים עם דרגות סבלנות והתנהגות שונות, שמגוונים את חוויית המשחק ומאתגרים את השחקן להתאים את האסטרטגיה.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מספקים עזרה עקיפה לשחקן ומחזקים את פֶּני. כמו – טבח, בידור ועוד.</a:t>
            </a:r>
          </a:p>
          <a:p>
            <a:pPr algn="r" rtl="1"/>
            <a:r>
              <a:rPr lang="he-IL" sz="2900" b="1" i="1" dirty="0">
                <a:latin typeface="Calibri" panose="020F0502020204030204" pitchFamily="34" charset="0"/>
                <a:cs typeface="Calibri" panose="020F0502020204030204" pitchFamily="34" charset="0"/>
              </a:rPr>
              <a:t>מאפייני הדמויות: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קבועות או משתנות: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נשארת קבועה אך </a:t>
            </a:r>
            <a:r>
              <a:rPr lang="he-IL" sz="2600" i="1" dirty="0" err="1">
                <a:latin typeface="Calibri" panose="020F0502020204030204" pitchFamily="34" charset="0"/>
                <a:cs typeface="Calibri" panose="020F0502020204030204" pitchFamily="34" charset="0"/>
              </a:rPr>
              <a:t>משתדרגת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, והלקוחות מגוונים עם הזמן.</a:t>
            </a:r>
          </a:p>
          <a:p>
            <a:pPr lvl="1" algn="r" rtl="1"/>
            <a:r>
              <a:rPr lang="he-IL" sz="2600" b="1" i="1" dirty="0">
                <a:latin typeface="Calibri" panose="020F0502020204030204" pitchFamily="34" charset="0"/>
                <a:cs typeface="Calibri" panose="020F0502020204030204" pitchFamily="34" charset="0"/>
              </a:rPr>
              <a:t>רצון חופשי: </a:t>
            </a:r>
            <a:r>
              <a:rPr lang="he-IL" sz="2600" i="1" dirty="0">
                <a:latin typeface="Calibri" panose="020F0502020204030204" pitchFamily="34" charset="0"/>
                <a:cs typeface="Calibri" panose="020F0502020204030204" pitchFamily="34" charset="0"/>
              </a:rPr>
              <a:t>הלקוחות מגיבים באופן משתנה (סבלנות, כעס, עזיבה), מה שמדמה רצון חופשי.</a:t>
            </a:r>
          </a:p>
        </p:txBody>
      </p:sp>
      <p:pic>
        <p:nvPicPr>
          <p:cNvPr id="1026" name="Picture 2" descr="Penguin Diner 2 - 🕹️ Online Game | Gameflare.com">
            <a:extLst>
              <a:ext uri="{FF2B5EF4-FFF2-40B4-BE49-F238E27FC236}">
                <a16:creationId xmlns:a16="http://schemas.microsoft.com/office/drawing/2014/main" id="{97E4B05D-EB3A-8EEA-D8E6-9A7B1AABE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798" y="14754381"/>
            <a:ext cx="2794000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uTube">
            <a:extLst>
              <a:ext uri="{FF2B5EF4-FFF2-40B4-BE49-F238E27FC236}">
                <a16:creationId xmlns:a16="http://schemas.microsoft.com/office/drawing/2014/main" id="{06065063-C15E-F006-3B18-6127D032D1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70" t="19282" r="18893"/>
          <a:stretch/>
        </p:blipFill>
        <p:spPr bwMode="auto">
          <a:xfrm>
            <a:off x="3311510" y="19551467"/>
            <a:ext cx="2784735" cy="2095500"/>
          </a:xfrm>
          <a:prstGeom prst="roundRect">
            <a:avLst/>
          </a:prstGeom>
          <a:noFill/>
          <a:effectLst>
            <a:glow rad="368300">
              <a:schemeClr val="bg1">
                <a:alpha val="3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516CB84-E9ED-8031-72E6-B86B0F82E6DF}"/>
              </a:ext>
            </a:extLst>
          </p:cNvPr>
          <p:cNvSpPr txBox="1">
            <a:spLocks/>
          </p:cNvSpPr>
          <p:nvPr/>
        </p:nvSpPr>
        <p:spPr>
          <a:xfrm>
            <a:off x="2095637" y="186765"/>
            <a:ext cx="8864321" cy="3625107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3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עלילה</a:t>
            </a:r>
            <a:endParaRPr lang="he-IL" sz="1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העלילה המרכזית: 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פֶּני, </a:t>
            </a:r>
            <a:r>
              <a:rPr lang="he-IL" sz="1800" i="1" dirty="0" err="1">
                <a:latin typeface="Calibri" panose="020F0502020204030204" pitchFamily="34" charset="0"/>
                <a:cs typeface="Calibri" panose="020F0502020204030204" pitchFamily="34" charset="0"/>
              </a:rPr>
              <a:t>פינגווינית</a:t>
            </a:r>
            <a:r>
              <a:rPr lang="he-IL" sz="1800" i="1" dirty="0">
                <a:latin typeface="Calibri" panose="020F0502020204030204" pitchFamily="34" charset="0"/>
                <a:cs typeface="Calibri" panose="020F0502020204030204" pitchFamily="34" charset="0"/>
              </a:rPr>
              <a:t> שהלכה לאיבוד באנטארקטיקה, עובדת במסעדה כדי להרוויח כסף ולחזור הביתה.</a:t>
            </a:r>
          </a:p>
          <a:p>
            <a:pPr algn="r" rtl="1"/>
            <a:r>
              <a:rPr lang="he-IL" sz="1800" b="1" i="1" dirty="0">
                <a:latin typeface="Calibri" panose="020F0502020204030204" pitchFamily="34" charset="0"/>
                <a:cs typeface="Calibri" panose="020F0502020204030204" pitchFamily="34" charset="0"/>
              </a:rPr>
              <a:t>השפעת השחקן על העלילה: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הצלחה או כישלון: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עמידה ביעדי הרווח מקדמת את העלילה.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שדרוגים: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החלטות השחקן משפיעות על קצב ההתקדמות.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קצב המשחק: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התנהלות יעילה מביאה להצלחה מהירה.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8463C-C4E7-F348-44E1-98B48F00406D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8266" t="24988" r="25626" b="14538"/>
          <a:stretch/>
        </p:blipFill>
        <p:spPr>
          <a:xfrm>
            <a:off x="4293994" y="3876167"/>
            <a:ext cx="3908810" cy="2736167"/>
          </a:xfrm>
          <a:prstGeom prst="rect">
            <a:avLst/>
          </a:prstGeom>
          <a:effectLst>
            <a:glow rad="368300">
              <a:schemeClr val="bg1">
                <a:alpha val="39000"/>
              </a:schemeClr>
            </a:glo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CBCA4AD-BE9C-4521-D227-7F0B354696E9}"/>
              </a:ext>
            </a:extLst>
          </p:cNvPr>
          <p:cNvSpPr txBox="1">
            <a:spLocks/>
          </p:cNvSpPr>
          <p:nvPr/>
        </p:nvSpPr>
        <p:spPr>
          <a:xfrm>
            <a:off x="1077914" y="7520520"/>
            <a:ext cx="10093705" cy="6211761"/>
          </a:xfrm>
          <a:prstGeom prst="roundRect">
            <a:avLst>
              <a:gd name="adj" fmla="val 45918"/>
            </a:avLst>
          </a:prstGeom>
          <a:solidFill>
            <a:schemeClr val="bg1">
              <a:alpha val="70000"/>
            </a:schemeClr>
          </a:solidFill>
          <a:effectLst>
            <a:softEdge rad="448086"/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rtl="1">
              <a:buFont typeface="Arial" panose="020B0604020202020204" pitchFamily="34" charset="0"/>
              <a:buNone/>
            </a:pPr>
            <a:r>
              <a:rPr lang="he-IL" sz="4000" b="1" i="1" dirty="0">
                <a:latin typeface="Calibri" panose="020F0502020204030204" pitchFamily="34" charset="0"/>
                <a:cs typeface="Calibri" panose="020F0502020204030204" pitchFamily="34" charset="0"/>
              </a:rPr>
              <a:t>עולם</a:t>
            </a:r>
            <a:endParaRPr lang="he-IL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העולם: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חוקי הטבע: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זמן מוגבל ותנועה יעילה נדרשת לניהול המסעדה.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גיאוגרפיה: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המסעדות ממוקמות באנטארקטיקה עם עיצוב חורפי.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כלכלה: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מבוססת על שירות הלקוחות - רווח תלוי במהירות ואיכות השירות.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היסטוריה: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פֶּני הלכה לאיבוד ורוצה להרוויח כסף כדי לחזור הביתה.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חברה: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לקוחות פינגווינים בעלי אופי והתנהגויות שונות.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פוליטיקה: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לא רלוונטית במשחק הזה, הסיפור מתמקד בהישרדות ובפרנסה.</a:t>
            </a:r>
          </a:p>
          <a:p>
            <a:pPr algn="r" rtl="1"/>
            <a:r>
              <a:rPr lang="he-IL" sz="20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איך לומדים את העולם?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אינטראקציה ישירה: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השחקן לומד דרך ניהול המסעדה והתגובות של הלקוחות.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משוב </a:t>
            </a:r>
            <a:r>
              <a:rPr lang="he-IL" sz="1600" b="1" i="1" dirty="0" err="1">
                <a:latin typeface="Calibri" panose="020F0502020204030204" pitchFamily="34" charset="0"/>
                <a:cs typeface="Calibri" panose="020F0502020204030204" pitchFamily="34" charset="0"/>
              </a:rPr>
              <a:t>מיידי</a:t>
            </a:r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 מהלקוחות: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תגובות הלקוחות (חיוך/כעס) משפיעות על ההתקדמות של השחקן.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עיצוב הסביבה: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גרפיקה חורפית ולקוחות מגוונים מחזקים את הקשר לעולם.</a:t>
            </a:r>
          </a:p>
          <a:p>
            <a:pPr lvl="1" algn="r" rtl="1"/>
            <a:r>
              <a:rPr lang="he-IL" sz="1600" b="1" i="1" dirty="0">
                <a:latin typeface="Calibri" panose="020F0502020204030204" pitchFamily="34" charset="0"/>
                <a:cs typeface="Calibri" panose="020F0502020204030204" pitchFamily="34" charset="0"/>
              </a:rPr>
              <a:t>התפתחות הדרגתית: </a:t>
            </a:r>
            <a:r>
              <a:rPr lang="he-IL" sz="1600" i="1" dirty="0">
                <a:latin typeface="Calibri" panose="020F0502020204030204" pitchFamily="34" charset="0"/>
                <a:cs typeface="Calibri" panose="020F0502020204030204" pitchFamily="34" charset="0"/>
              </a:rPr>
              <a:t>מסעדות ואתגרים חדשים מרחיבים את חוויית העולם.</a:t>
            </a:r>
          </a:p>
        </p:txBody>
      </p:sp>
    </p:spTree>
    <p:extLst>
      <p:ext uri="{BB962C8B-B14F-4D97-AF65-F5344CB8AC3E}">
        <p14:creationId xmlns:p14="http://schemas.microsoft.com/office/powerpoint/2010/main" val="1055384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2231</Words>
  <Application>Microsoft Macintosh PowerPoint</Application>
  <PresentationFormat>Widescreen</PresentationFormat>
  <Paragraphs>260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Office Theme</vt:lpstr>
      <vt:lpstr>Pinguin Diner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הלל יצחקי</dc:creator>
  <cp:lastModifiedBy>הלל יצחקי</cp:lastModifiedBy>
  <cp:revision>10</cp:revision>
  <dcterms:created xsi:type="dcterms:W3CDTF">2024-12-15T21:28:28Z</dcterms:created>
  <dcterms:modified xsi:type="dcterms:W3CDTF">2024-12-17T00:03:52Z</dcterms:modified>
</cp:coreProperties>
</file>

<file path=docProps/thumbnail.jpeg>
</file>